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1"/>
  </p:notesMasterIdLst>
  <p:sldIdLst>
    <p:sldId id="755" r:id="rId5"/>
    <p:sldId id="767" r:id="rId6"/>
    <p:sldId id="742" r:id="rId7"/>
    <p:sldId id="745" r:id="rId8"/>
    <p:sldId id="768" r:id="rId9"/>
    <p:sldId id="287" r:id="rId10"/>
    <p:sldId id="738" r:id="rId11"/>
    <p:sldId id="747" r:id="rId12"/>
    <p:sldId id="761" r:id="rId13"/>
    <p:sldId id="757" r:id="rId14"/>
    <p:sldId id="762" r:id="rId15"/>
    <p:sldId id="734" r:id="rId16"/>
    <p:sldId id="739" r:id="rId17"/>
    <p:sldId id="735" r:id="rId18"/>
    <p:sldId id="758" r:id="rId19"/>
    <p:sldId id="752" r:id="rId20"/>
    <p:sldId id="760" r:id="rId21"/>
    <p:sldId id="759" r:id="rId22"/>
    <p:sldId id="737" r:id="rId23"/>
    <p:sldId id="764" r:id="rId24"/>
    <p:sldId id="260" r:id="rId25"/>
    <p:sldId id="258" r:id="rId26"/>
    <p:sldId id="257" r:id="rId27"/>
    <p:sldId id="765" r:id="rId28"/>
    <p:sldId id="766" r:id="rId29"/>
    <p:sldId id="74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B8502-DF13-4972-9F42-EF779886A7A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EF46A-4802-42E4-AC96-21EC7FD50493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Sequencing data processed</a:t>
          </a:r>
          <a:endParaRPr lang="en-US"/>
        </a:p>
      </dgm:t>
    </dgm:pt>
    <dgm:pt modelId="{6A434070-31A1-49E5-A088-6BBF531FA8FC}" type="parTrans" cxnId="{9AE048DE-DF48-454C-BAF3-D5317698E4F7}">
      <dgm:prSet/>
      <dgm:spPr/>
      <dgm:t>
        <a:bodyPr/>
        <a:lstStyle/>
        <a:p>
          <a:endParaRPr lang="en-US"/>
        </a:p>
      </dgm:t>
    </dgm:pt>
    <dgm:pt modelId="{2CAAE99D-C024-43F7-BF2A-C38A8452E7A4}" type="sibTrans" cxnId="{9AE048DE-DF48-454C-BAF3-D5317698E4F7}">
      <dgm:prSet/>
      <dgm:spPr/>
      <dgm:t>
        <a:bodyPr/>
        <a:lstStyle/>
        <a:p>
          <a:endParaRPr lang="en-US"/>
        </a:p>
      </dgm:t>
    </dgm:pt>
    <dgm:pt modelId="{C4837848-9027-4971-8B56-2396468E4317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Initially </a:t>
          </a:r>
          <a:r>
            <a:rPr lang="en-US" dirty="0" err="1">
              <a:latin typeface="Arial"/>
            </a:rPr>
            <a:t>UoB</a:t>
          </a:r>
          <a:r>
            <a:rPr lang="en-US" dirty="0">
              <a:latin typeface="Arial"/>
            </a:rPr>
            <a:t> in house pipeline</a:t>
          </a:r>
          <a:endParaRPr lang="en-US" dirty="0"/>
        </a:p>
      </dgm:t>
    </dgm:pt>
    <dgm:pt modelId="{8FC75214-89D7-4F32-8710-F77329318BB4}" type="parTrans" cxnId="{C08E4DFD-BA4D-4713-890B-9ED63B225989}">
      <dgm:prSet/>
      <dgm:spPr/>
      <dgm:t>
        <a:bodyPr/>
        <a:lstStyle/>
        <a:p>
          <a:endParaRPr lang="en-US"/>
        </a:p>
      </dgm:t>
    </dgm:pt>
    <dgm:pt modelId="{29F7C627-7876-46FD-9782-0EB2B9F3A736}" type="sibTrans" cxnId="{C08E4DFD-BA4D-4713-890B-9ED63B225989}">
      <dgm:prSet/>
      <dgm:spPr/>
      <dgm:t>
        <a:bodyPr/>
        <a:lstStyle/>
        <a:p>
          <a:endParaRPr lang="en-US"/>
        </a:p>
      </dgm:t>
    </dgm:pt>
    <dgm:pt modelId="{37B34166-A30D-4D3D-ABDE-C85F1AC3CC39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Provides SNV, CNV, SV, STR and methylation data</a:t>
          </a:r>
          <a:endParaRPr lang="en-US" dirty="0"/>
        </a:p>
      </dgm:t>
    </dgm:pt>
    <dgm:pt modelId="{A9BBEAFD-70BA-4F8B-9ED5-B4B05E69A8CF}" type="parTrans" cxnId="{6F151C5B-E704-48EC-BD09-17F73A25A370}">
      <dgm:prSet/>
      <dgm:spPr/>
      <dgm:t>
        <a:bodyPr/>
        <a:lstStyle/>
        <a:p>
          <a:endParaRPr lang="en-US"/>
        </a:p>
      </dgm:t>
    </dgm:pt>
    <dgm:pt modelId="{2E51DA10-FB2F-4E06-B91C-F03163420954}" type="sibTrans" cxnId="{6F151C5B-E704-48EC-BD09-17F73A25A370}">
      <dgm:prSet/>
      <dgm:spPr/>
      <dgm:t>
        <a:bodyPr/>
        <a:lstStyle/>
        <a:p>
          <a:endParaRPr lang="en-US"/>
        </a:p>
      </dgm:t>
    </dgm:pt>
    <dgm:pt modelId="{D0744D92-0C32-430E-9A60-02A823FF614E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VCFs uploaded to </a:t>
          </a:r>
          <a:r>
            <a:rPr lang="en-US" dirty="0" err="1">
              <a:latin typeface="Arial"/>
            </a:rPr>
            <a:t>Geneyx</a:t>
          </a:r>
          <a:r>
            <a:rPr lang="en-US" dirty="0">
              <a:latin typeface="Arial"/>
            </a:rPr>
            <a:t> and/or </a:t>
          </a:r>
          <a:r>
            <a:rPr lang="en-US" dirty="0" err="1">
              <a:latin typeface="Arial"/>
            </a:rPr>
            <a:t>SeqOne</a:t>
          </a:r>
          <a:endParaRPr lang="en-US" dirty="0"/>
        </a:p>
      </dgm:t>
    </dgm:pt>
    <dgm:pt modelId="{C95F2317-308A-47D7-9E61-E233EA2AB465}" type="parTrans" cxnId="{CE4EE0B8-FC2B-4CA9-8E01-97A6BB8D5C6C}">
      <dgm:prSet/>
      <dgm:spPr/>
      <dgm:t>
        <a:bodyPr/>
        <a:lstStyle/>
        <a:p>
          <a:endParaRPr lang="en-US"/>
        </a:p>
      </dgm:t>
    </dgm:pt>
    <dgm:pt modelId="{C61F4FB9-BBC5-496D-BC80-CED5ADC4D6BA}" type="sibTrans" cxnId="{CE4EE0B8-FC2B-4CA9-8E01-97A6BB8D5C6C}">
      <dgm:prSet/>
      <dgm:spPr/>
      <dgm:t>
        <a:bodyPr/>
        <a:lstStyle/>
        <a:p>
          <a:endParaRPr lang="en-US"/>
        </a:p>
      </dgm:t>
    </dgm:pt>
    <dgm:pt modelId="{3AEF0E42-FBAB-4E98-824D-6E3E0F732614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Family analysis through </a:t>
          </a:r>
          <a:r>
            <a:rPr lang="en-US" dirty="0" err="1">
              <a:latin typeface="Arial"/>
            </a:rPr>
            <a:t>Geneyx</a:t>
          </a:r>
          <a:r>
            <a:rPr lang="en-US" dirty="0">
              <a:latin typeface="Arial"/>
            </a:rPr>
            <a:t> and </a:t>
          </a:r>
          <a:r>
            <a:rPr lang="en-US" dirty="0" err="1">
              <a:latin typeface="Arial"/>
            </a:rPr>
            <a:t>SeqOne</a:t>
          </a:r>
          <a:r>
            <a:rPr lang="en-US" dirty="0">
              <a:latin typeface="Arial"/>
            </a:rPr>
            <a:t> platform</a:t>
          </a:r>
          <a:endParaRPr lang="en-US" dirty="0"/>
        </a:p>
      </dgm:t>
    </dgm:pt>
    <dgm:pt modelId="{E0F2AF0C-D03B-4020-A64A-A7F73FEB7406}" type="parTrans" cxnId="{706425F2-A340-435B-894E-42718B8F7BA1}">
      <dgm:prSet/>
      <dgm:spPr/>
      <dgm:t>
        <a:bodyPr/>
        <a:lstStyle/>
        <a:p>
          <a:endParaRPr lang="en-US"/>
        </a:p>
      </dgm:t>
    </dgm:pt>
    <dgm:pt modelId="{21B93A6F-D346-4FB0-B573-64E2400861BF}" type="sibTrans" cxnId="{706425F2-A340-435B-894E-42718B8F7BA1}">
      <dgm:prSet/>
      <dgm:spPr/>
      <dgm:t>
        <a:bodyPr/>
        <a:lstStyle/>
        <a:p>
          <a:endParaRPr lang="en-US"/>
        </a:p>
      </dgm:t>
    </dgm:pt>
    <dgm:pt modelId="{DC559235-0BD1-4EC7-9E4C-F6C3C19C34B2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Includes trio (parents and proband) or family (sibling) analysis</a:t>
          </a:r>
          <a:endParaRPr lang="en-US" dirty="0"/>
        </a:p>
      </dgm:t>
    </dgm:pt>
    <dgm:pt modelId="{C5DBEF94-5C6E-4913-9631-5E99BE9C9044}" type="parTrans" cxnId="{4CFCBD3A-9396-4522-87B3-846A3AD3CEDF}">
      <dgm:prSet/>
      <dgm:spPr/>
      <dgm:t>
        <a:bodyPr/>
        <a:lstStyle/>
        <a:p>
          <a:endParaRPr lang="en-US"/>
        </a:p>
      </dgm:t>
    </dgm:pt>
    <dgm:pt modelId="{0CA1302E-2E7E-45BD-B82D-A6AE3EB3E8B6}" type="sibTrans" cxnId="{4CFCBD3A-9396-4522-87B3-846A3AD3CEDF}">
      <dgm:prSet/>
      <dgm:spPr/>
      <dgm:t>
        <a:bodyPr/>
        <a:lstStyle/>
        <a:p>
          <a:endParaRPr lang="en-US"/>
        </a:p>
      </dgm:t>
    </dgm:pt>
    <dgm:pt modelId="{274C4561-F0F4-45E3-B713-F41C05AD612F}">
      <dgm:prSet phldr="0"/>
      <dgm:spPr/>
      <dgm:t>
        <a:bodyPr/>
        <a:lstStyle/>
        <a:p>
          <a:pPr rtl="0"/>
          <a:r>
            <a:rPr lang="en-US">
              <a:latin typeface="Arial"/>
            </a:rPr>
            <a:t>Variant filtering</a:t>
          </a:r>
        </a:p>
      </dgm:t>
    </dgm:pt>
    <dgm:pt modelId="{AF64DFCB-DCA8-47DB-82DB-569D907D8D36}" type="parTrans" cxnId="{958CA36E-C3A7-46AB-8E3E-D1EBADDC9544}">
      <dgm:prSet/>
      <dgm:spPr/>
      <dgm:t>
        <a:bodyPr/>
        <a:lstStyle/>
        <a:p>
          <a:endParaRPr lang="en-GB"/>
        </a:p>
      </dgm:t>
    </dgm:pt>
    <dgm:pt modelId="{DD096A23-B98B-4C8D-94DD-8573116FF6DB}" type="sibTrans" cxnId="{958CA36E-C3A7-46AB-8E3E-D1EBADDC9544}">
      <dgm:prSet/>
      <dgm:spPr/>
      <dgm:t>
        <a:bodyPr/>
        <a:lstStyle/>
        <a:p>
          <a:endParaRPr lang="en-US"/>
        </a:p>
      </dgm:t>
    </dgm:pt>
    <dgm:pt modelId="{500A497B-8D39-4003-94E9-AB9FE74F018F}">
      <dgm:prSet phldr="0"/>
      <dgm:spPr/>
      <dgm:t>
        <a:bodyPr/>
        <a:lstStyle/>
        <a:p>
          <a:r>
            <a:rPr lang="en-US" dirty="0">
              <a:latin typeface="Arial"/>
            </a:rPr>
            <a:t>AI filtering</a:t>
          </a:r>
          <a:endParaRPr lang="en-US" dirty="0"/>
        </a:p>
      </dgm:t>
    </dgm:pt>
    <dgm:pt modelId="{A935E796-B2D8-46C6-9AFF-D2A3BD97AFB7}" type="parTrans" cxnId="{44A8077C-24A2-4C8B-ABC9-58FD5AD6640A}">
      <dgm:prSet/>
      <dgm:spPr/>
      <dgm:t>
        <a:bodyPr/>
        <a:lstStyle/>
        <a:p>
          <a:endParaRPr lang="en-GB"/>
        </a:p>
      </dgm:t>
    </dgm:pt>
    <dgm:pt modelId="{A3652036-5F18-451C-A9CD-5931390B98E3}" type="sibTrans" cxnId="{44A8077C-24A2-4C8B-ABC9-58FD5AD6640A}">
      <dgm:prSet/>
      <dgm:spPr/>
      <dgm:t>
        <a:bodyPr/>
        <a:lstStyle/>
        <a:p>
          <a:endParaRPr lang="en-GB"/>
        </a:p>
      </dgm:t>
    </dgm:pt>
    <dgm:pt modelId="{DFE78F9F-941F-4BF8-9069-3E6C09B39863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Quality filtering</a:t>
          </a:r>
        </a:p>
      </dgm:t>
    </dgm:pt>
    <dgm:pt modelId="{C4063CA7-61D4-4774-933B-66058874D0DD}" type="parTrans" cxnId="{E77D3221-1D8E-4E71-9D0F-5F8A872BEF62}">
      <dgm:prSet/>
      <dgm:spPr/>
      <dgm:t>
        <a:bodyPr/>
        <a:lstStyle/>
        <a:p>
          <a:endParaRPr lang="en-GB"/>
        </a:p>
      </dgm:t>
    </dgm:pt>
    <dgm:pt modelId="{4CADDB96-BEB0-40A0-AF61-1CBD4269C9A8}" type="sibTrans" cxnId="{E77D3221-1D8E-4E71-9D0F-5F8A872BEF62}">
      <dgm:prSet/>
      <dgm:spPr/>
      <dgm:t>
        <a:bodyPr/>
        <a:lstStyle/>
        <a:p>
          <a:endParaRPr lang="en-GB"/>
        </a:p>
      </dgm:t>
    </dgm:pt>
    <dgm:pt modelId="{A9E65E9E-1E7B-4F23-ADC9-40EDFE7A7639}">
      <dgm:prSet phldr="0"/>
      <dgm:spPr/>
      <dgm:t>
        <a:bodyPr/>
        <a:lstStyle/>
        <a:p>
          <a:pPr rtl="0"/>
          <a:r>
            <a:rPr lang="en-US">
              <a:latin typeface="Arial"/>
            </a:rPr>
            <a:t>Variant interpretation</a:t>
          </a:r>
        </a:p>
      </dgm:t>
    </dgm:pt>
    <dgm:pt modelId="{13208879-8F4A-4F73-9E24-93BAC2831F6B}" type="parTrans" cxnId="{7B097F80-9864-4D4F-8354-92CB29F84FB0}">
      <dgm:prSet/>
      <dgm:spPr/>
      <dgm:t>
        <a:bodyPr/>
        <a:lstStyle/>
        <a:p>
          <a:endParaRPr lang="en-GB"/>
        </a:p>
      </dgm:t>
    </dgm:pt>
    <dgm:pt modelId="{688379EB-1754-4903-8F8E-6A3D9658187C}" type="sibTrans" cxnId="{7B097F80-9864-4D4F-8354-92CB29F84FB0}">
      <dgm:prSet/>
      <dgm:spPr/>
      <dgm:t>
        <a:bodyPr/>
        <a:lstStyle/>
        <a:p>
          <a:endParaRPr lang="en-US"/>
        </a:p>
      </dgm:t>
    </dgm:pt>
    <dgm:pt modelId="{32DD68E2-F347-4973-A913-A72881C3A306}">
      <dgm:prSet phldr="0"/>
      <dgm:spPr/>
      <dgm:t>
        <a:bodyPr/>
        <a:lstStyle/>
        <a:p>
          <a:pPr rtl="0"/>
          <a:r>
            <a:rPr lang="en-US">
              <a:latin typeface="Arial"/>
            </a:rPr>
            <a:t>According to current ACGS guidelines</a:t>
          </a:r>
        </a:p>
      </dgm:t>
    </dgm:pt>
    <dgm:pt modelId="{ECA89ED6-5B88-43D0-BAC3-E4FB6AFD1790}" type="parTrans" cxnId="{20FA1C31-CA39-47A4-9818-C0F79402865E}">
      <dgm:prSet/>
      <dgm:spPr/>
      <dgm:t>
        <a:bodyPr/>
        <a:lstStyle/>
        <a:p>
          <a:endParaRPr lang="en-GB"/>
        </a:p>
      </dgm:t>
    </dgm:pt>
    <dgm:pt modelId="{2B179031-20B5-422D-A3E8-F74DC7506F09}" type="sibTrans" cxnId="{20FA1C31-CA39-47A4-9818-C0F79402865E}">
      <dgm:prSet/>
      <dgm:spPr/>
      <dgm:t>
        <a:bodyPr/>
        <a:lstStyle/>
        <a:p>
          <a:endParaRPr lang="en-GB"/>
        </a:p>
      </dgm:t>
    </dgm:pt>
    <dgm:pt modelId="{C9CF6C7E-DA9B-40DD-8F1B-C068FB9EBE91}">
      <dgm:prSet phldr="0"/>
      <dgm:spPr/>
      <dgm:t>
        <a:bodyPr/>
        <a:lstStyle/>
        <a:p>
          <a:pPr rtl="0"/>
          <a:r>
            <a:rPr lang="en-US">
              <a:latin typeface="Arial"/>
            </a:rPr>
            <a:t>Variant confirmation</a:t>
          </a:r>
        </a:p>
      </dgm:t>
    </dgm:pt>
    <dgm:pt modelId="{B00B66B0-8538-4A94-96F5-39902164F4C6}" type="parTrans" cxnId="{92FA92AC-401F-4E56-9F5C-EB52F568A89D}">
      <dgm:prSet/>
      <dgm:spPr/>
      <dgm:t>
        <a:bodyPr/>
        <a:lstStyle/>
        <a:p>
          <a:endParaRPr lang="en-GB"/>
        </a:p>
      </dgm:t>
    </dgm:pt>
    <dgm:pt modelId="{76858FEF-936E-4E80-8C1C-3BC1D1764519}" type="sibTrans" cxnId="{92FA92AC-401F-4E56-9F5C-EB52F568A89D}">
      <dgm:prSet/>
      <dgm:spPr/>
      <dgm:t>
        <a:bodyPr/>
        <a:lstStyle/>
        <a:p>
          <a:endParaRPr lang="en-GB"/>
        </a:p>
      </dgm:t>
    </dgm:pt>
    <dgm:pt modelId="{E58026B4-F3CF-4604-8DEB-B159FBD9C1A5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Confirmation using orthogonal methodology</a:t>
          </a:r>
        </a:p>
      </dgm:t>
    </dgm:pt>
    <dgm:pt modelId="{E1C8D8D8-5EB0-4296-8484-B3BF26A27BAB}" type="parTrans" cxnId="{59DF0136-FB63-4651-BF42-6CD54FE6C33E}">
      <dgm:prSet/>
      <dgm:spPr/>
      <dgm:t>
        <a:bodyPr/>
        <a:lstStyle/>
        <a:p>
          <a:endParaRPr lang="en-GB"/>
        </a:p>
      </dgm:t>
    </dgm:pt>
    <dgm:pt modelId="{47B9751C-3D25-4C62-91D2-EA6C49CCBFB5}" type="sibTrans" cxnId="{59DF0136-FB63-4651-BF42-6CD54FE6C33E}">
      <dgm:prSet/>
      <dgm:spPr/>
      <dgm:t>
        <a:bodyPr/>
        <a:lstStyle/>
        <a:p>
          <a:endParaRPr lang="en-GB"/>
        </a:p>
      </dgm:t>
    </dgm:pt>
    <dgm:pt modelId="{B20116AC-F4B5-4EF1-8461-6B032C19B8DB}">
      <dgm:prSet phldr="0"/>
      <dgm:spPr/>
      <dgm:t>
        <a:bodyPr/>
        <a:lstStyle/>
        <a:p>
          <a:pPr rtl="0"/>
          <a:r>
            <a:rPr lang="en-US">
              <a:latin typeface="Arial"/>
            </a:rPr>
            <a:t>Includes design of new assay as required</a:t>
          </a:r>
        </a:p>
      </dgm:t>
    </dgm:pt>
    <dgm:pt modelId="{304294F0-21C8-4386-A8BD-BFAE2A442570}" type="parTrans" cxnId="{799DBCCF-7705-477D-B654-3DC20000BEC8}">
      <dgm:prSet/>
      <dgm:spPr/>
      <dgm:t>
        <a:bodyPr/>
        <a:lstStyle/>
        <a:p>
          <a:endParaRPr lang="en-GB"/>
        </a:p>
      </dgm:t>
    </dgm:pt>
    <dgm:pt modelId="{245BE585-7D9D-4BA9-A25F-5EBA89D85491}" type="sibTrans" cxnId="{799DBCCF-7705-477D-B654-3DC20000BEC8}">
      <dgm:prSet/>
      <dgm:spPr/>
      <dgm:t>
        <a:bodyPr/>
        <a:lstStyle/>
        <a:p>
          <a:endParaRPr lang="en-GB"/>
        </a:p>
      </dgm:t>
    </dgm:pt>
    <dgm:pt modelId="{6405F3C9-049B-4CEB-A6D1-C35FE9A6C927}">
      <dgm:prSet phldr="0"/>
      <dgm:spPr/>
      <dgm:t>
        <a:bodyPr/>
        <a:lstStyle/>
        <a:p>
          <a:r>
            <a:rPr lang="en-US" dirty="0">
              <a:latin typeface="Arial"/>
            </a:rPr>
            <a:t>Follow up with custom pipeline from Nour </a:t>
          </a:r>
          <a:r>
            <a:rPr lang="en-US" dirty="0" err="1">
              <a:latin typeface="Arial"/>
            </a:rPr>
            <a:t>Mahfel</a:t>
          </a:r>
          <a:r>
            <a:rPr lang="en-US" dirty="0">
              <a:latin typeface="Arial"/>
            </a:rPr>
            <a:t> (WM BI STP)</a:t>
          </a:r>
        </a:p>
      </dgm:t>
    </dgm:pt>
    <dgm:pt modelId="{9366855C-C60D-43FE-A504-0141FD14C947}" type="parTrans" cxnId="{D98AF996-24E8-495D-9B92-17730AE2A1E3}">
      <dgm:prSet/>
      <dgm:spPr/>
      <dgm:t>
        <a:bodyPr/>
        <a:lstStyle/>
        <a:p>
          <a:endParaRPr lang="en-GB"/>
        </a:p>
      </dgm:t>
    </dgm:pt>
    <dgm:pt modelId="{D5B7938D-8C13-4E0E-8FE1-B927665A67E3}" type="sibTrans" cxnId="{D98AF996-24E8-495D-9B92-17730AE2A1E3}">
      <dgm:prSet/>
      <dgm:spPr/>
      <dgm:t>
        <a:bodyPr/>
        <a:lstStyle/>
        <a:p>
          <a:endParaRPr lang="en-GB"/>
        </a:p>
      </dgm:t>
    </dgm:pt>
    <dgm:pt modelId="{689288AD-60D8-474F-9472-2AAA4B5604D1}">
      <dgm:prSet phldr="0"/>
      <dgm:spPr/>
      <dgm:t>
        <a:bodyPr/>
        <a:lstStyle/>
        <a:p>
          <a:endParaRPr lang="en-US" dirty="0">
            <a:latin typeface="Arial"/>
          </a:endParaRPr>
        </a:p>
      </dgm:t>
    </dgm:pt>
    <dgm:pt modelId="{CD6BA4E7-DB66-4654-98AC-86F53376CA51}" type="parTrans" cxnId="{A13B3075-2932-4E37-A25E-E875F46A9D65}">
      <dgm:prSet/>
      <dgm:spPr/>
      <dgm:t>
        <a:bodyPr/>
        <a:lstStyle/>
        <a:p>
          <a:endParaRPr lang="en-GB"/>
        </a:p>
      </dgm:t>
    </dgm:pt>
    <dgm:pt modelId="{C3FA3256-038B-467C-A4C6-4B50C04F5490}" type="sibTrans" cxnId="{A13B3075-2932-4E37-A25E-E875F46A9D65}">
      <dgm:prSet/>
      <dgm:spPr/>
      <dgm:t>
        <a:bodyPr/>
        <a:lstStyle/>
        <a:p>
          <a:endParaRPr lang="en-GB"/>
        </a:p>
      </dgm:t>
    </dgm:pt>
    <dgm:pt modelId="{577D87ED-E480-4BED-AD9C-A41D81AB2C2A}">
      <dgm:prSet phldr="0"/>
      <dgm:spPr/>
      <dgm:t>
        <a:bodyPr/>
        <a:lstStyle/>
        <a:p>
          <a:endParaRPr lang="en-US" dirty="0">
            <a:latin typeface="Arial"/>
          </a:endParaRPr>
        </a:p>
      </dgm:t>
    </dgm:pt>
    <dgm:pt modelId="{36B293B1-42FF-45CB-8483-3443B72F8D50}" type="parTrans" cxnId="{633905B6-EC7D-45D8-8B12-6728A0F45D46}">
      <dgm:prSet/>
      <dgm:spPr/>
      <dgm:t>
        <a:bodyPr/>
        <a:lstStyle/>
        <a:p>
          <a:endParaRPr lang="en-GB"/>
        </a:p>
      </dgm:t>
    </dgm:pt>
    <dgm:pt modelId="{BB9F8888-F189-4550-B1A6-0A925B3E527B}" type="sibTrans" cxnId="{633905B6-EC7D-45D8-8B12-6728A0F45D46}">
      <dgm:prSet/>
      <dgm:spPr/>
      <dgm:t>
        <a:bodyPr/>
        <a:lstStyle/>
        <a:p>
          <a:endParaRPr lang="en-GB"/>
        </a:p>
      </dgm:t>
    </dgm:pt>
    <dgm:pt modelId="{A2789FED-884F-439F-B0D3-678D678B7BF9}">
      <dgm:prSet phldr="0"/>
      <dgm:spPr/>
      <dgm:t>
        <a:bodyPr/>
        <a:lstStyle/>
        <a:p>
          <a:endParaRPr lang="en-US" dirty="0">
            <a:latin typeface="Arial"/>
          </a:endParaRPr>
        </a:p>
      </dgm:t>
    </dgm:pt>
    <dgm:pt modelId="{CF35EE2B-EB99-4543-93D0-D15920AB4238}" type="parTrans" cxnId="{82474B8A-4B6A-4E1F-9E61-86D86610E429}">
      <dgm:prSet/>
      <dgm:spPr/>
      <dgm:t>
        <a:bodyPr/>
        <a:lstStyle/>
        <a:p>
          <a:endParaRPr lang="en-GB"/>
        </a:p>
      </dgm:t>
    </dgm:pt>
    <dgm:pt modelId="{8EA99178-AD9B-4F5A-A1EF-9CBAB06C93B0}" type="sibTrans" cxnId="{82474B8A-4B6A-4E1F-9E61-86D86610E429}">
      <dgm:prSet/>
      <dgm:spPr/>
      <dgm:t>
        <a:bodyPr/>
        <a:lstStyle/>
        <a:p>
          <a:endParaRPr lang="en-GB"/>
        </a:p>
      </dgm:t>
    </dgm:pt>
    <dgm:pt modelId="{66672075-DB34-406E-B523-DA6148E8F1FD}">
      <dgm:prSet phldr="0"/>
      <dgm:spPr/>
      <dgm:t>
        <a:bodyPr/>
        <a:lstStyle/>
        <a:p>
          <a:endParaRPr lang="en-US" dirty="0"/>
        </a:p>
      </dgm:t>
    </dgm:pt>
    <dgm:pt modelId="{718DC60B-BCC8-450A-9B5B-A65B05AC40E6}" type="parTrans" cxnId="{6620AACA-74AF-4C8C-AF6E-07339010879E}">
      <dgm:prSet/>
      <dgm:spPr/>
      <dgm:t>
        <a:bodyPr/>
        <a:lstStyle/>
        <a:p>
          <a:endParaRPr lang="en-GB"/>
        </a:p>
      </dgm:t>
    </dgm:pt>
    <dgm:pt modelId="{63593A4B-1EB6-4138-BF74-ABE65AAC50A1}" type="sibTrans" cxnId="{6620AACA-74AF-4C8C-AF6E-07339010879E}">
      <dgm:prSet/>
      <dgm:spPr/>
      <dgm:t>
        <a:bodyPr/>
        <a:lstStyle/>
        <a:p>
          <a:endParaRPr lang="en-GB"/>
        </a:p>
      </dgm:t>
    </dgm:pt>
    <dgm:pt modelId="{23A063AF-7CE1-4B9B-B0A0-F92CF1767C2B}">
      <dgm:prSet phldr="0"/>
      <dgm:spPr/>
      <dgm:t>
        <a:bodyPr/>
        <a:lstStyle/>
        <a:p>
          <a:r>
            <a:rPr lang="en-US" dirty="0"/>
            <a:t>Analysis protocol</a:t>
          </a:r>
        </a:p>
      </dgm:t>
    </dgm:pt>
    <dgm:pt modelId="{AEADA5F7-E5EF-48B7-A32D-0BF9799840CE}" type="parTrans" cxnId="{598ED1C4-7C61-4C8A-BDD2-9B3FA85183A1}">
      <dgm:prSet/>
      <dgm:spPr/>
      <dgm:t>
        <a:bodyPr/>
        <a:lstStyle/>
        <a:p>
          <a:endParaRPr lang="en-GB"/>
        </a:p>
      </dgm:t>
    </dgm:pt>
    <dgm:pt modelId="{B9993DC1-9325-4F98-A88A-3882CFB2003C}" type="sibTrans" cxnId="{598ED1C4-7C61-4C8A-BDD2-9B3FA85183A1}">
      <dgm:prSet/>
      <dgm:spPr/>
      <dgm:t>
        <a:bodyPr/>
        <a:lstStyle/>
        <a:p>
          <a:endParaRPr lang="en-GB"/>
        </a:p>
      </dgm:t>
    </dgm:pt>
    <dgm:pt modelId="{DEB5F6B1-4AAC-4259-8ACA-D38AC9F9ED8A}" type="pres">
      <dgm:prSet presAssocID="{026B8502-DF13-4972-9F42-EF779886A7A3}" presName="linearFlow" presStyleCnt="0">
        <dgm:presLayoutVars>
          <dgm:dir/>
          <dgm:animLvl val="lvl"/>
          <dgm:resizeHandles val="exact"/>
        </dgm:presLayoutVars>
      </dgm:prSet>
      <dgm:spPr/>
    </dgm:pt>
    <dgm:pt modelId="{B2AA1BCC-0248-4E57-AC1B-343AE62832B9}" type="pres">
      <dgm:prSet presAssocID="{109EF46A-4802-42E4-AC96-21EC7FD50493}" presName="composite" presStyleCnt="0"/>
      <dgm:spPr/>
    </dgm:pt>
    <dgm:pt modelId="{2F7F3C02-C64C-4072-9750-A7D084E0652D}" type="pres">
      <dgm:prSet presAssocID="{109EF46A-4802-42E4-AC96-21EC7FD5049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3FAE8F3-7655-40EF-ABB8-4E35644B43F9}" type="pres">
      <dgm:prSet presAssocID="{109EF46A-4802-42E4-AC96-21EC7FD50493}" presName="parSh" presStyleLbl="node1" presStyleIdx="0" presStyleCnt="5"/>
      <dgm:spPr/>
    </dgm:pt>
    <dgm:pt modelId="{8B2C2D68-CCC6-4C63-A644-C2EC6E176599}" type="pres">
      <dgm:prSet presAssocID="{109EF46A-4802-42E4-AC96-21EC7FD50493}" presName="desTx" presStyleLbl="fgAcc1" presStyleIdx="0" presStyleCnt="5">
        <dgm:presLayoutVars>
          <dgm:bulletEnabled val="1"/>
        </dgm:presLayoutVars>
      </dgm:prSet>
      <dgm:spPr/>
    </dgm:pt>
    <dgm:pt modelId="{EEDEFD91-CD76-4378-8018-C8A85CE61D4E}" type="pres">
      <dgm:prSet presAssocID="{2CAAE99D-C024-43F7-BF2A-C38A8452E7A4}" presName="sibTrans" presStyleLbl="sibTrans2D1" presStyleIdx="0" presStyleCnt="4"/>
      <dgm:spPr/>
    </dgm:pt>
    <dgm:pt modelId="{969A3A99-7919-4450-9F0D-B94178D930CA}" type="pres">
      <dgm:prSet presAssocID="{2CAAE99D-C024-43F7-BF2A-C38A8452E7A4}" presName="connTx" presStyleLbl="sibTrans2D1" presStyleIdx="0" presStyleCnt="4"/>
      <dgm:spPr/>
    </dgm:pt>
    <dgm:pt modelId="{6448A170-674D-4C26-898C-1D60A0271B60}" type="pres">
      <dgm:prSet presAssocID="{D0744D92-0C32-430E-9A60-02A823FF614E}" presName="composite" presStyleCnt="0"/>
      <dgm:spPr/>
    </dgm:pt>
    <dgm:pt modelId="{8F019EDE-FB76-4F75-82A4-1641FC111D38}" type="pres">
      <dgm:prSet presAssocID="{D0744D92-0C32-430E-9A60-02A823FF614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DDF317C-E81F-4314-B405-639C85E369EB}" type="pres">
      <dgm:prSet presAssocID="{D0744D92-0C32-430E-9A60-02A823FF614E}" presName="parSh" presStyleLbl="node1" presStyleIdx="1" presStyleCnt="5"/>
      <dgm:spPr/>
    </dgm:pt>
    <dgm:pt modelId="{5AA425EF-A29A-4487-9B8F-B5A161F3B5BE}" type="pres">
      <dgm:prSet presAssocID="{D0744D92-0C32-430E-9A60-02A823FF614E}" presName="desTx" presStyleLbl="fgAcc1" presStyleIdx="1" presStyleCnt="5">
        <dgm:presLayoutVars>
          <dgm:bulletEnabled val="1"/>
        </dgm:presLayoutVars>
      </dgm:prSet>
      <dgm:spPr/>
    </dgm:pt>
    <dgm:pt modelId="{0573F082-490B-4082-88F5-81D611412C25}" type="pres">
      <dgm:prSet presAssocID="{C61F4FB9-BBC5-496D-BC80-CED5ADC4D6BA}" presName="sibTrans" presStyleLbl="sibTrans2D1" presStyleIdx="1" presStyleCnt="4"/>
      <dgm:spPr/>
    </dgm:pt>
    <dgm:pt modelId="{D41EA764-2CCE-4B58-8631-7DB6BB8738AC}" type="pres">
      <dgm:prSet presAssocID="{C61F4FB9-BBC5-496D-BC80-CED5ADC4D6BA}" presName="connTx" presStyleLbl="sibTrans2D1" presStyleIdx="1" presStyleCnt="4"/>
      <dgm:spPr/>
    </dgm:pt>
    <dgm:pt modelId="{7340013D-B0C8-4229-93B5-92A3B0C87391}" type="pres">
      <dgm:prSet presAssocID="{274C4561-F0F4-45E3-B713-F41C05AD612F}" presName="composite" presStyleCnt="0"/>
      <dgm:spPr/>
    </dgm:pt>
    <dgm:pt modelId="{9C32810F-9662-470B-A885-BF93DCCFE732}" type="pres">
      <dgm:prSet presAssocID="{274C4561-F0F4-45E3-B713-F41C05AD612F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46568E-8F3C-4348-87A9-6C1E9DBF5629}" type="pres">
      <dgm:prSet presAssocID="{274C4561-F0F4-45E3-B713-F41C05AD612F}" presName="parSh" presStyleLbl="node1" presStyleIdx="2" presStyleCnt="5"/>
      <dgm:spPr/>
    </dgm:pt>
    <dgm:pt modelId="{A8753C26-453C-4DAB-AC74-71C256D6641D}" type="pres">
      <dgm:prSet presAssocID="{274C4561-F0F4-45E3-B713-F41C05AD612F}" presName="desTx" presStyleLbl="fgAcc1" presStyleIdx="2" presStyleCnt="5">
        <dgm:presLayoutVars>
          <dgm:bulletEnabled val="1"/>
        </dgm:presLayoutVars>
      </dgm:prSet>
      <dgm:spPr/>
    </dgm:pt>
    <dgm:pt modelId="{95531C36-8961-45F6-84CD-5647466142D4}" type="pres">
      <dgm:prSet presAssocID="{DD096A23-B98B-4C8D-94DD-8573116FF6DB}" presName="sibTrans" presStyleLbl="sibTrans2D1" presStyleIdx="2" presStyleCnt="4"/>
      <dgm:spPr/>
    </dgm:pt>
    <dgm:pt modelId="{75EE81AB-9865-4376-ADA0-19F2C98A8F2F}" type="pres">
      <dgm:prSet presAssocID="{DD096A23-B98B-4C8D-94DD-8573116FF6DB}" presName="connTx" presStyleLbl="sibTrans2D1" presStyleIdx="2" presStyleCnt="4"/>
      <dgm:spPr/>
    </dgm:pt>
    <dgm:pt modelId="{82428FD4-422E-41D0-964C-AAF7E40E82AE}" type="pres">
      <dgm:prSet presAssocID="{A9E65E9E-1E7B-4F23-ADC9-40EDFE7A7639}" presName="composite" presStyleCnt="0"/>
      <dgm:spPr/>
    </dgm:pt>
    <dgm:pt modelId="{25140D82-339A-451E-B908-FD0B8102A4D3}" type="pres">
      <dgm:prSet presAssocID="{A9E65E9E-1E7B-4F23-ADC9-40EDFE7A7639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31F3E29-1EB3-4CB6-8DED-26EF34DBD7FA}" type="pres">
      <dgm:prSet presAssocID="{A9E65E9E-1E7B-4F23-ADC9-40EDFE7A7639}" presName="parSh" presStyleLbl="node1" presStyleIdx="3" presStyleCnt="5"/>
      <dgm:spPr/>
    </dgm:pt>
    <dgm:pt modelId="{00B0B369-6DF3-4A9D-A295-F22391617795}" type="pres">
      <dgm:prSet presAssocID="{A9E65E9E-1E7B-4F23-ADC9-40EDFE7A7639}" presName="desTx" presStyleLbl="fgAcc1" presStyleIdx="3" presStyleCnt="5">
        <dgm:presLayoutVars>
          <dgm:bulletEnabled val="1"/>
        </dgm:presLayoutVars>
      </dgm:prSet>
      <dgm:spPr/>
    </dgm:pt>
    <dgm:pt modelId="{EF428459-57E7-4586-A7CD-D4B627B8CE9C}" type="pres">
      <dgm:prSet presAssocID="{688379EB-1754-4903-8F8E-6A3D9658187C}" presName="sibTrans" presStyleLbl="sibTrans2D1" presStyleIdx="3" presStyleCnt="4"/>
      <dgm:spPr/>
    </dgm:pt>
    <dgm:pt modelId="{1D0E8877-32F4-41B2-BABD-7B187A7D5B6D}" type="pres">
      <dgm:prSet presAssocID="{688379EB-1754-4903-8F8E-6A3D9658187C}" presName="connTx" presStyleLbl="sibTrans2D1" presStyleIdx="3" presStyleCnt="4"/>
      <dgm:spPr/>
    </dgm:pt>
    <dgm:pt modelId="{1D6C3014-F416-4763-8931-013E2FB85363}" type="pres">
      <dgm:prSet presAssocID="{C9CF6C7E-DA9B-40DD-8F1B-C068FB9EBE91}" presName="composite" presStyleCnt="0"/>
      <dgm:spPr/>
    </dgm:pt>
    <dgm:pt modelId="{CC9AF148-7E02-4346-AE4F-D5AEF8966B16}" type="pres">
      <dgm:prSet presAssocID="{C9CF6C7E-DA9B-40DD-8F1B-C068FB9EBE91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7CAF0C3-E56B-4056-BCE3-E739C0BED0A6}" type="pres">
      <dgm:prSet presAssocID="{C9CF6C7E-DA9B-40DD-8F1B-C068FB9EBE91}" presName="parSh" presStyleLbl="node1" presStyleIdx="4" presStyleCnt="5"/>
      <dgm:spPr/>
    </dgm:pt>
    <dgm:pt modelId="{A48E4C09-3D1D-43CE-9EC1-20CD6FE4C37F}" type="pres">
      <dgm:prSet presAssocID="{C9CF6C7E-DA9B-40DD-8F1B-C068FB9EBE91}" presName="desTx" presStyleLbl="fgAcc1" presStyleIdx="4" presStyleCnt="5">
        <dgm:presLayoutVars>
          <dgm:bulletEnabled val="1"/>
        </dgm:presLayoutVars>
      </dgm:prSet>
      <dgm:spPr/>
    </dgm:pt>
  </dgm:ptLst>
  <dgm:cxnLst>
    <dgm:cxn modelId="{B8A93E05-BD0C-4398-BF0A-08539F89C43A}" type="presOf" srcId="{DD096A23-B98B-4C8D-94DD-8573116FF6DB}" destId="{75EE81AB-9865-4376-ADA0-19F2C98A8F2F}" srcOrd="1" destOrd="0" presId="urn:microsoft.com/office/officeart/2005/8/layout/process3"/>
    <dgm:cxn modelId="{91706806-EBAB-45FA-993D-0AC5DC677DE8}" type="presOf" srcId="{A2789FED-884F-439F-B0D3-678D678B7BF9}" destId="{A48E4C09-3D1D-43CE-9EC1-20CD6FE4C37F}" srcOrd="0" destOrd="1" presId="urn:microsoft.com/office/officeart/2005/8/layout/process3"/>
    <dgm:cxn modelId="{D7CC2D17-74F7-4667-9285-689DB639DFAC}" type="presOf" srcId="{C4837848-9027-4971-8B56-2396468E4317}" destId="{8B2C2D68-CCC6-4C63-A644-C2EC6E176599}" srcOrd="0" destOrd="0" presId="urn:microsoft.com/office/officeart/2005/8/layout/process3"/>
    <dgm:cxn modelId="{8D14CF17-C3D5-47B3-96EC-972B96DB61F0}" type="presOf" srcId="{C61F4FB9-BBC5-496D-BC80-CED5ADC4D6BA}" destId="{0573F082-490B-4082-88F5-81D611412C25}" srcOrd="0" destOrd="0" presId="urn:microsoft.com/office/officeart/2005/8/layout/process3"/>
    <dgm:cxn modelId="{FBFE9C1F-6B42-4B39-808B-29D1FAB5C59C}" type="presOf" srcId="{026B8502-DF13-4972-9F42-EF779886A7A3}" destId="{DEB5F6B1-4AAC-4259-8ACA-D38AC9F9ED8A}" srcOrd="0" destOrd="0" presId="urn:microsoft.com/office/officeart/2005/8/layout/process3"/>
    <dgm:cxn modelId="{D68F9E20-D238-4853-AA57-5BB90C0E5B5E}" type="presOf" srcId="{37B34166-A30D-4D3D-ABDE-C85F1AC3CC39}" destId="{8B2C2D68-CCC6-4C63-A644-C2EC6E176599}" srcOrd="0" destOrd="2" presId="urn:microsoft.com/office/officeart/2005/8/layout/process3"/>
    <dgm:cxn modelId="{E77D3221-1D8E-4E71-9D0F-5F8A872BEF62}" srcId="{274C4561-F0F4-45E3-B713-F41C05AD612F}" destId="{DFE78F9F-941F-4BF8-9069-3E6C09B39863}" srcOrd="0" destOrd="0" parTransId="{C4063CA7-61D4-4774-933B-66058874D0DD}" sibTransId="{4CADDB96-BEB0-40A0-AF61-1CBD4269C9A8}"/>
    <dgm:cxn modelId="{04CCA027-D95C-4532-91F1-6D1BD1D83A26}" type="presOf" srcId="{3AEF0E42-FBAB-4E98-824D-6E3E0F732614}" destId="{5AA425EF-A29A-4487-9B8F-B5A161F3B5BE}" srcOrd="0" destOrd="0" presId="urn:microsoft.com/office/officeart/2005/8/layout/process3"/>
    <dgm:cxn modelId="{20FA1C31-CA39-47A4-9818-C0F79402865E}" srcId="{A9E65E9E-1E7B-4F23-ADC9-40EDFE7A7639}" destId="{32DD68E2-F347-4973-A913-A72881C3A306}" srcOrd="0" destOrd="0" parTransId="{ECA89ED6-5B88-43D0-BAC3-E4FB6AFD1790}" sibTransId="{2B179031-20B5-422D-A3E8-F74DC7506F09}"/>
    <dgm:cxn modelId="{9ABDA033-5CEB-415C-9856-D686739F2E96}" type="presOf" srcId="{DFE78F9F-941F-4BF8-9069-3E6C09B39863}" destId="{A8753C26-453C-4DAB-AC74-71C256D6641D}" srcOrd="0" destOrd="0" presId="urn:microsoft.com/office/officeart/2005/8/layout/process3"/>
    <dgm:cxn modelId="{59DF0136-FB63-4651-BF42-6CD54FE6C33E}" srcId="{C9CF6C7E-DA9B-40DD-8F1B-C068FB9EBE91}" destId="{E58026B4-F3CF-4604-8DEB-B159FBD9C1A5}" srcOrd="0" destOrd="0" parTransId="{E1C8D8D8-5EB0-4296-8484-B3BF26A27BAB}" sibTransId="{47B9751C-3D25-4C62-91D2-EA6C49CCBFB5}"/>
    <dgm:cxn modelId="{4CFCBD3A-9396-4522-87B3-846A3AD3CEDF}" srcId="{D0744D92-0C32-430E-9A60-02A823FF614E}" destId="{DC559235-0BD1-4EC7-9E4C-F6C3C19C34B2}" srcOrd="2" destOrd="0" parTransId="{C5DBEF94-5C6E-4913-9631-5E99BE9C9044}" sibTransId="{0CA1302E-2E7E-45BD-B82D-A6AE3EB3E8B6}"/>
    <dgm:cxn modelId="{6F151C5B-E704-48EC-BD09-17F73A25A370}" srcId="{109EF46A-4802-42E4-AC96-21EC7FD50493}" destId="{37B34166-A30D-4D3D-ABDE-C85F1AC3CC39}" srcOrd="2" destOrd="0" parTransId="{A9BBEAFD-70BA-4F8B-9ED5-B4B05E69A8CF}" sibTransId="{2E51DA10-FB2F-4E06-B91C-F03163420954}"/>
    <dgm:cxn modelId="{9D961C66-2B9C-47B0-822C-22A23834DA3E}" type="presOf" srcId="{C9CF6C7E-DA9B-40DD-8F1B-C068FB9EBE91}" destId="{CC9AF148-7E02-4346-AE4F-D5AEF8966B16}" srcOrd="0" destOrd="0" presId="urn:microsoft.com/office/officeart/2005/8/layout/process3"/>
    <dgm:cxn modelId="{9428146A-F4D9-4BB6-86FA-BB03068F034C}" type="presOf" srcId="{B20116AC-F4B5-4EF1-8461-6B032C19B8DB}" destId="{A48E4C09-3D1D-43CE-9EC1-20CD6FE4C37F}" srcOrd="0" destOrd="2" presId="urn:microsoft.com/office/officeart/2005/8/layout/process3"/>
    <dgm:cxn modelId="{B6FC374D-4A23-4328-BC10-D7515EBBD293}" type="presOf" srcId="{688379EB-1754-4903-8F8E-6A3D9658187C}" destId="{EF428459-57E7-4586-A7CD-D4B627B8CE9C}" srcOrd="0" destOrd="0" presId="urn:microsoft.com/office/officeart/2005/8/layout/process3"/>
    <dgm:cxn modelId="{958CA36E-C3A7-46AB-8E3E-D1EBADDC9544}" srcId="{026B8502-DF13-4972-9F42-EF779886A7A3}" destId="{274C4561-F0F4-45E3-B713-F41C05AD612F}" srcOrd="2" destOrd="0" parTransId="{AF64DFCB-DCA8-47DB-82DB-569D907D8D36}" sibTransId="{DD096A23-B98B-4C8D-94DD-8573116FF6DB}"/>
    <dgm:cxn modelId="{7C6D836F-1552-4A82-9BDB-2E03681CD29C}" type="presOf" srcId="{32DD68E2-F347-4973-A913-A72881C3A306}" destId="{00B0B369-6DF3-4A9D-A295-F22391617795}" srcOrd="0" destOrd="0" presId="urn:microsoft.com/office/officeart/2005/8/layout/process3"/>
    <dgm:cxn modelId="{E264CC4F-27A5-4FD4-A0B0-5679E026F0A9}" type="presOf" srcId="{E58026B4-F3CF-4604-8DEB-B159FBD9C1A5}" destId="{A48E4C09-3D1D-43CE-9EC1-20CD6FE4C37F}" srcOrd="0" destOrd="0" presId="urn:microsoft.com/office/officeart/2005/8/layout/process3"/>
    <dgm:cxn modelId="{A13B3075-2932-4E37-A25E-E875F46A9D65}" srcId="{D0744D92-0C32-430E-9A60-02A823FF614E}" destId="{689288AD-60D8-474F-9472-2AAA4B5604D1}" srcOrd="1" destOrd="0" parTransId="{CD6BA4E7-DB66-4654-98AC-86F53376CA51}" sibTransId="{C3FA3256-038B-467C-A4C6-4B50C04F5490}"/>
    <dgm:cxn modelId="{FC03E956-241D-48BB-8004-5A5D956CA9F5}" type="presOf" srcId="{D0744D92-0C32-430E-9A60-02A823FF614E}" destId="{4DDF317C-E81F-4314-B405-639C85E369EB}" srcOrd="1" destOrd="0" presId="urn:microsoft.com/office/officeart/2005/8/layout/process3"/>
    <dgm:cxn modelId="{4319627A-B4AC-4B12-B759-6ED3158B18EE}" type="presOf" srcId="{109EF46A-4802-42E4-AC96-21EC7FD50493}" destId="{2F7F3C02-C64C-4072-9750-A7D084E0652D}" srcOrd="0" destOrd="0" presId="urn:microsoft.com/office/officeart/2005/8/layout/process3"/>
    <dgm:cxn modelId="{FF21A37A-FE54-4746-82ED-B401F953238C}" type="presOf" srcId="{DC559235-0BD1-4EC7-9E4C-F6C3C19C34B2}" destId="{5AA425EF-A29A-4487-9B8F-B5A161F3B5BE}" srcOrd="0" destOrd="2" presId="urn:microsoft.com/office/officeart/2005/8/layout/process3"/>
    <dgm:cxn modelId="{44A8077C-24A2-4C8B-ABC9-58FD5AD6640A}" srcId="{274C4561-F0F4-45E3-B713-F41C05AD612F}" destId="{500A497B-8D39-4003-94E9-AB9FE74F018F}" srcOrd="2" destOrd="0" parTransId="{A935E796-B2D8-46C6-9AFF-D2A3BD97AFB7}" sibTransId="{A3652036-5F18-451C-A9CD-5931390B98E3}"/>
    <dgm:cxn modelId="{7B097F80-9864-4D4F-8354-92CB29F84FB0}" srcId="{026B8502-DF13-4972-9F42-EF779886A7A3}" destId="{A9E65E9E-1E7B-4F23-ADC9-40EDFE7A7639}" srcOrd="3" destOrd="0" parTransId="{13208879-8F4A-4F73-9E24-93BAC2831F6B}" sibTransId="{688379EB-1754-4903-8F8E-6A3D9658187C}"/>
    <dgm:cxn modelId="{82474B8A-4B6A-4E1F-9E61-86D86610E429}" srcId="{C9CF6C7E-DA9B-40DD-8F1B-C068FB9EBE91}" destId="{A2789FED-884F-439F-B0D3-678D678B7BF9}" srcOrd="1" destOrd="0" parTransId="{CF35EE2B-EB99-4543-93D0-D15920AB4238}" sibTransId="{8EA99178-AD9B-4F5A-A1EF-9CBAB06C93B0}"/>
    <dgm:cxn modelId="{8C6DA091-6376-4189-A6A8-E9A2FF726DC6}" type="presOf" srcId="{577D87ED-E480-4BED-AD9C-A41D81AB2C2A}" destId="{A8753C26-453C-4DAB-AC74-71C256D6641D}" srcOrd="0" destOrd="1" presId="urn:microsoft.com/office/officeart/2005/8/layout/process3"/>
    <dgm:cxn modelId="{D98AF996-24E8-495D-9B92-17730AE2A1E3}" srcId="{109EF46A-4802-42E4-AC96-21EC7FD50493}" destId="{6405F3C9-049B-4CEB-A6D1-C35FE9A6C927}" srcOrd="1" destOrd="0" parTransId="{9366855C-C60D-43FE-A504-0141FD14C947}" sibTransId="{D5B7938D-8C13-4E0E-8FE1-B927665A67E3}"/>
    <dgm:cxn modelId="{CA730B98-290E-4848-932D-FB979027571B}" type="presOf" srcId="{274C4561-F0F4-45E3-B713-F41C05AD612F}" destId="{9C32810F-9662-470B-A885-BF93DCCFE732}" srcOrd="0" destOrd="0" presId="urn:microsoft.com/office/officeart/2005/8/layout/process3"/>
    <dgm:cxn modelId="{77365F99-7138-484D-85A8-46A6F2AF70B7}" type="presOf" srcId="{688379EB-1754-4903-8F8E-6A3D9658187C}" destId="{1D0E8877-32F4-41B2-BABD-7B187A7D5B6D}" srcOrd="1" destOrd="0" presId="urn:microsoft.com/office/officeart/2005/8/layout/process3"/>
    <dgm:cxn modelId="{B131B6A4-EE64-4D14-BDBE-0A923B39197C}" type="presOf" srcId="{C61F4FB9-BBC5-496D-BC80-CED5ADC4D6BA}" destId="{D41EA764-2CCE-4B58-8631-7DB6BB8738AC}" srcOrd="1" destOrd="0" presId="urn:microsoft.com/office/officeart/2005/8/layout/process3"/>
    <dgm:cxn modelId="{61B2C8A6-8DB0-4C37-9208-AB5D41555E9B}" type="presOf" srcId="{DD096A23-B98B-4C8D-94DD-8573116FF6DB}" destId="{95531C36-8961-45F6-84CD-5647466142D4}" srcOrd="0" destOrd="0" presId="urn:microsoft.com/office/officeart/2005/8/layout/process3"/>
    <dgm:cxn modelId="{CBF8C9AA-2A0A-46B4-9477-A246899CFC46}" type="presOf" srcId="{689288AD-60D8-474F-9472-2AAA4B5604D1}" destId="{5AA425EF-A29A-4487-9B8F-B5A161F3B5BE}" srcOrd="0" destOrd="1" presId="urn:microsoft.com/office/officeart/2005/8/layout/process3"/>
    <dgm:cxn modelId="{92FA92AC-401F-4E56-9F5C-EB52F568A89D}" srcId="{026B8502-DF13-4972-9F42-EF779886A7A3}" destId="{C9CF6C7E-DA9B-40DD-8F1B-C068FB9EBE91}" srcOrd="4" destOrd="0" parTransId="{B00B66B0-8538-4A94-96F5-39902164F4C6}" sibTransId="{76858FEF-936E-4E80-8C1C-3BC1D1764519}"/>
    <dgm:cxn modelId="{4A636FB0-6327-44A6-ADB5-E6B06AA46954}" type="presOf" srcId="{66672075-DB34-406E-B523-DA6148E8F1FD}" destId="{A8753C26-453C-4DAB-AC74-71C256D6641D}" srcOrd="0" destOrd="3" presId="urn:microsoft.com/office/officeart/2005/8/layout/process3"/>
    <dgm:cxn modelId="{05F4DBB0-0DE0-4B47-A146-127360D1C89B}" type="presOf" srcId="{500A497B-8D39-4003-94E9-AB9FE74F018F}" destId="{A8753C26-453C-4DAB-AC74-71C256D6641D}" srcOrd="0" destOrd="2" presId="urn:microsoft.com/office/officeart/2005/8/layout/process3"/>
    <dgm:cxn modelId="{633905B6-EC7D-45D8-8B12-6728A0F45D46}" srcId="{274C4561-F0F4-45E3-B713-F41C05AD612F}" destId="{577D87ED-E480-4BED-AD9C-A41D81AB2C2A}" srcOrd="1" destOrd="0" parTransId="{36B293B1-42FF-45CB-8483-3443B72F8D50}" sibTransId="{BB9F8888-F189-4550-B1A6-0A925B3E527B}"/>
    <dgm:cxn modelId="{CE4EE0B8-FC2B-4CA9-8E01-97A6BB8D5C6C}" srcId="{026B8502-DF13-4972-9F42-EF779886A7A3}" destId="{D0744D92-0C32-430E-9A60-02A823FF614E}" srcOrd="1" destOrd="0" parTransId="{C95F2317-308A-47D7-9E61-E233EA2AB465}" sibTransId="{C61F4FB9-BBC5-496D-BC80-CED5ADC4D6BA}"/>
    <dgm:cxn modelId="{E801EEBD-653D-4651-8326-C4B1BF248C88}" type="presOf" srcId="{109EF46A-4802-42E4-AC96-21EC7FD50493}" destId="{93FAE8F3-7655-40EF-ABB8-4E35644B43F9}" srcOrd="1" destOrd="0" presId="urn:microsoft.com/office/officeart/2005/8/layout/process3"/>
    <dgm:cxn modelId="{28EF03BE-33B5-4059-ABD8-A16D38870AA8}" type="presOf" srcId="{C9CF6C7E-DA9B-40DD-8F1B-C068FB9EBE91}" destId="{67CAF0C3-E56B-4056-BCE3-E739C0BED0A6}" srcOrd="1" destOrd="0" presId="urn:microsoft.com/office/officeart/2005/8/layout/process3"/>
    <dgm:cxn modelId="{598ED1C4-7C61-4C8A-BDD2-9B3FA85183A1}" srcId="{274C4561-F0F4-45E3-B713-F41C05AD612F}" destId="{23A063AF-7CE1-4B9B-B0A0-F92CF1767C2B}" srcOrd="4" destOrd="0" parTransId="{AEADA5F7-E5EF-48B7-A32D-0BF9799840CE}" sibTransId="{B9993DC1-9325-4F98-A88A-3882CFB2003C}"/>
    <dgm:cxn modelId="{6620AACA-74AF-4C8C-AF6E-07339010879E}" srcId="{274C4561-F0F4-45E3-B713-F41C05AD612F}" destId="{66672075-DB34-406E-B523-DA6148E8F1FD}" srcOrd="3" destOrd="0" parTransId="{718DC60B-BCC8-450A-9B5B-A65B05AC40E6}" sibTransId="{63593A4B-1EB6-4138-BF74-ABE65AAC50A1}"/>
    <dgm:cxn modelId="{A944B1CC-6F54-45FD-A9F6-AB418FAFEC66}" type="presOf" srcId="{6405F3C9-049B-4CEB-A6D1-C35FE9A6C927}" destId="{8B2C2D68-CCC6-4C63-A644-C2EC6E176599}" srcOrd="0" destOrd="1" presId="urn:microsoft.com/office/officeart/2005/8/layout/process3"/>
    <dgm:cxn modelId="{799DBCCF-7705-477D-B654-3DC20000BEC8}" srcId="{C9CF6C7E-DA9B-40DD-8F1B-C068FB9EBE91}" destId="{B20116AC-F4B5-4EF1-8461-6B032C19B8DB}" srcOrd="2" destOrd="0" parTransId="{304294F0-21C8-4386-A8BD-BFAE2A442570}" sibTransId="{245BE585-7D9D-4BA9-A25F-5EBA89D85491}"/>
    <dgm:cxn modelId="{F57EA8D3-F6BD-4A6F-BF9E-035E55D01A34}" type="presOf" srcId="{A9E65E9E-1E7B-4F23-ADC9-40EDFE7A7639}" destId="{831F3E29-1EB3-4CB6-8DED-26EF34DBD7FA}" srcOrd="1" destOrd="0" presId="urn:microsoft.com/office/officeart/2005/8/layout/process3"/>
    <dgm:cxn modelId="{039CB5DB-2D81-43D9-8F45-625F6931588F}" type="presOf" srcId="{D0744D92-0C32-430E-9A60-02A823FF614E}" destId="{8F019EDE-FB76-4F75-82A4-1641FC111D38}" srcOrd="0" destOrd="0" presId="urn:microsoft.com/office/officeart/2005/8/layout/process3"/>
    <dgm:cxn modelId="{9AE048DE-DF48-454C-BAF3-D5317698E4F7}" srcId="{026B8502-DF13-4972-9F42-EF779886A7A3}" destId="{109EF46A-4802-42E4-AC96-21EC7FD50493}" srcOrd="0" destOrd="0" parTransId="{6A434070-31A1-49E5-A088-6BBF531FA8FC}" sibTransId="{2CAAE99D-C024-43F7-BF2A-C38A8452E7A4}"/>
    <dgm:cxn modelId="{6372ACF1-274B-4A6C-AC97-659CCA3FF6C4}" type="presOf" srcId="{A9E65E9E-1E7B-4F23-ADC9-40EDFE7A7639}" destId="{25140D82-339A-451E-B908-FD0B8102A4D3}" srcOrd="0" destOrd="0" presId="urn:microsoft.com/office/officeart/2005/8/layout/process3"/>
    <dgm:cxn modelId="{706425F2-A340-435B-894E-42718B8F7BA1}" srcId="{D0744D92-0C32-430E-9A60-02A823FF614E}" destId="{3AEF0E42-FBAB-4E98-824D-6E3E0F732614}" srcOrd="0" destOrd="0" parTransId="{E0F2AF0C-D03B-4020-A64A-A7F73FEB7406}" sibTransId="{21B93A6F-D346-4FB0-B573-64E2400861BF}"/>
    <dgm:cxn modelId="{03EC5AF6-8FF2-4836-8598-5386B9D1473C}" type="presOf" srcId="{2CAAE99D-C024-43F7-BF2A-C38A8452E7A4}" destId="{EEDEFD91-CD76-4378-8018-C8A85CE61D4E}" srcOrd="0" destOrd="0" presId="urn:microsoft.com/office/officeart/2005/8/layout/process3"/>
    <dgm:cxn modelId="{AE01BAF6-A485-4DD8-92AA-4790B7AC22B4}" type="presOf" srcId="{2CAAE99D-C024-43F7-BF2A-C38A8452E7A4}" destId="{969A3A99-7919-4450-9F0D-B94178D930CA}" srcOrd="1" destOrd="0" presId="urn:microsoft.com/office/officeart/2005/8/layout/process3"/>
    <dgm:cxn modelId="{1334F6FA-C529-4B01-8935-B37156E3A0CF}" type="presOf" srcId="{23A063AF-7CE1-4B9B-B0A0-F92CF1767C2B}" destId="{A8753C26-453C-4DAB-AC74-71C256D6641D}" srcOrd="0" destOrd="4" presId="urn:microsoft.com/office/officeart/2005/8/layout/process3"/>
    <dgm:cxn modelId="{0E1903FD-394C-45CE-B484-0F3F34E62F27}" type="presOf" srcId="{274C4561-F0F4-45E3-B713-F41C05AD612F}" destId="{8146568E-8F3C-4348-87A9-6C1E9DBF5629}" srcOrd="1" destOrd="0" presId="urn:microsoft.com/office/officeart/2005/8/layout/process3"/>
    <dgm:cxn modelId="{C08E4DFD-BA4D-4713-890B-9ED63B225989}" srcId="{109EF46A-4802-42E4-AC96-21EC7FD50493}" destId="{C4837848-9027-4971-8B56-2396468E4317}" srcOrd="0" destOrd="0" parTransId="{8FC75214-89D7-4F32-8710-F77329318BB4}" sibTransId="{29F7C627-7876-46FD-9782-0EB2B9F3A736}"/>
    <dgm:cxn modelId="{C47DF866-1949-44D5-B7A0-54F045292A2A}" type="presParOf" srcId="{DEB5F6B1-4AAC-4259-8ACA-D38AC9F9ED8A}" destId="{B2AA1BCC-0248-4E57-AC1B-343AE62832B9}" srcOrd="0" destOrd="0" presId="urn:microsoft.com/office/officeart/2005/8/layout/process3"/>
    <dgm:cxn modelId="{59F57E79-9551-449A-97F5-491F3D448A59}" type="presParOf" srcId="{B2AA1BCC-0248-4E57-AC1B-343AE62832B9}" destId="{2F7F3C02-C64C-4072-9750-A7D084E0652D}" srcOrd="0" destOrd="0" presId="urn:microsoft.com/office/officeart/2005/8/layout/process3"/>
    <dgm:cxn modelId="{7BE655F3-8121-4E2B-961F-A9EA840E555F}" type="presParOf" srcId="{B2AA1BCC-0248-4E57-AC1B-343AE62832B9}" destId="{93FAE8F3-7655-40EF-ABB8-4E35644B43F9}" srcOrd="1" destOrd="0" presId="urn:microsoft.com/office/officeart/2005/8/layout/process3"/>
    <dgm:cxn modelId="{0F8ED575-42F9-46A2-B912-E595C59DC244}" type="presParOf" srcId="{B2AA1BCC-0248-4E57-AC1B-343AE62832B9}" destId="{8B2C2D68-CCC6-4C63-A644-C2EC6E176599}" srcOrd="2" destOrd="0" presId="urn:microsoft.com/office/officeart/2005/8/layout/process3"/>
    <dgm:cxn modelId="{1637D3D2-B3EB-4EE5-8DFE-BCD5D93BCA2D}" type="presParOf" srcId="{DEB5F6B1-4AAC-4259-8ACA-D38AC9F9ED8A}" destId="{EEDEFD91-CD76-4378-8018-C8A85CE61D4E}" srcOrd="1" destOrd="0" presId="urn:microsoft.com/office/officeart/2005/8/layout/process3"/>
    <dgm:cxn modelId="{9BF1CEFE-2346-4A7E-BACB-40387043E814}" type="presParOf" srcId="{EEDEFD91-CD76-4378-8018-C8A85CE61D4E}" destId="{969A3A99-7919-4450-9F0D-B94178D930CA}" srcOrd="0" destOrd="0" presId="urn:microsoft.com/office/officeart/2005/8/layout/process3"/>
    <dgm:cxn modelId="{06FB4DC3-297E-40EF-8290-A77101977FC1}" type="presParOf" srcId="{DEB5F6B1-4AAC-4259-8ACA-D38AC9F9ED8A}" destId="{6448A170-674D-4C26-898C-1D60A0271B60}" srcOrd="2" destOrd="0" presId="urn:microsoft.com/office/officeart/2005/8/layout/process3"/>
    <dgm:cxn modelId="{16CDB15A-8A4B-4046-AF51-980BB04477D8}" type="presParOf" srcId="{6448A170-674D-4C26-898C-1D60A0271B60}" destId="{8F019EDE-FB76-4F75-82A4-1641FC111D38}" srcOrd="0" destOrd="0" presId="urn:microsoft.com/office/officeart/2005/8/layout/process3"/>
    <dgm:cxn modelId="{355FE468-E896-4D72-A08D-37017E21FA61}" type="presParOf" srcId="{6448A170-674D-4C26-898C-1D60A0271B60}" destId="{4DDF317C-E81F-4314-B405-639C85E369EB}" srcOrd="1" destOrd="0" presId="urn:microsoft.com/office/officeart/2005/8/layout/process3"/>
    <dgm:cxn modelId="{02D1B4FF-8E9B-4EF8-9404-37282CF77331}" type="presParOf" srcId="{6448A170-674D-4C26-898C-1D60A0271B60}" destId="{5AA425EF-A29A-4487-9B8F-B5A161F3B5BE}" srcOrd="2" destOrd="0" presId="urn:microsoft.com/office/officeart/2005/8/layout/process3"/>
    <dgm:cxn modelId="{3CE3BEFD-CEB0-48B0-8103-21BB1F48376A}" type="presParOf" srcId="{DEB5F6B1-4AAC-4259-8ACA-D38AC9F9ED8A}" destId="{0573F082-490B-4082-88F5-81D611412C25}" srcOrd="3" destOrd="0" presId="urn:microsoft.com/office/officeart/2005/8/layout/process3"/>
    <dgm:cxn modelId="{B8D89C70-F5C5-4005-99F2-B7E56356FD47}" type="presParOf" srcId="{0573F082-490B-4082-88F5-81D611412C25}" destId="{D41EA764-2CCE-4B58-8631-7DB6BB8738AC}" srcOrd="0" destOrd="0" presId="urn:microsoft.com/office/officeart/2005/8/layout/process3"/>
    <dgm:cxn modelId="{EFE080A7-EB1A-4585-9171-D7FA5DAFA80F}" type="presParOf" srcId="{DEB5F6B1-4AAC-4259-8ACA-D38AC9F9ED8A}" destId="{7340013D-B0C8-4229-93B5-92A3B0C87391}" srcOrd="4" destOrd="0" presId="urn:microsoft.com/office/officeart/2005/8/layout/process3"/>
    <dgm:cxn modelId="{05588A03-9316-417E-B49C-52A53B161FCC}" type="presParOf" srcId="{7340013D-B0C8-4229-93B5-92A3B0C87391}" destId="{9C32810F-9662-470B-A885-BF93DCCFE732}" srcOrd="0" destOrd="0" presId="urn:microsoft.com/office/officeart/2005/8/layout/process3"/>
    <dgm:cxn modelId="{4906EA8C-5CA0-4796-B0B8-2BED7FDDECEC}" type="presParOf" srcId="{7340013D-B0C8-4229-93B5-92A3B0C87391}" destId="{8146568E-8F3C-4348-87A9-6C1E9DBF5629}" srcOrd="1" destOrd="0" presId="urn:microsoft.com/office/officeart/2005/8/layout/process3"/>
    <dgm:cxn modelId="{FA617D34-B568-4BF1-9C44-B3B3F2B36A15}" type="presParOf" srcId="{7340013D-B0C8-4229-93B5-92A3B0C87391}" destId="{A8753C26-453C-4DAB-AC74-71C256D6641D}" srcOrd="2" destOrd="0" presId="urn:microsoft.com/office/officeart/2005/8/layout/process3"/>
    <dgm:cxn modelId="{FC51DB5F-B07A-471E-A007-64E60D6C1C2D}" type="presParOf" srcId="{DEB5F6B1-4AAC-4259-8ACA-D38AC9F9ED8A}" destId="{95531C36-8961-45F6-84CD-5647466142D4}" srcOrd="5" destOrd="0" presId="urn:microsoft.com/office/officeart/2005/8/layout/process3"/>
    <dgm:cxn modelId="{EFA5F850-3308-459C-A10E-BC6E1D60FD46}" type="presParOf" srcId="{95531C36-8961-45F6-84CD-5647466142D4}" destId="{75EE81AB-9865-4376-ADA0-19F2C98A8F2F}" srcOrd="0" destOrd="0" presId="urn:microsoft.com/office/officeart/2005/8/layout/process3"/>
    <dgm:cxn modelId="{81F6A514-F406-4463-9E6C-85EB163AE0A7}" type="presParOf" srcId="{DEB5F6B1-4AAC-4259-8ACA-D38AC9F9ED8A}" destId="{82428FD4-422E-41D0-964C-AAF7E40E82AE}" srcOrd="6" destOrd="0" presId="urn:microsoft.com/office/officeart/2005/8/layout/process3"/>
    <dgm:cxn modelId="{7ED245D1-A918-4A0D-93E8-7E4053C6CAEA}" type="presParOf" srcId="{82428FD4-422E-41D0-964C-AAF7E40E82AE}" destId="{25140D82-339A-451E-B908-FD0B8102A4D3}" srcOrd="0" destOrd="0" presId="urn:microsoft.com/office/officeart/2005/8/layout/process3"/>
    <dgm:cxn modelId="{339CB5AD-E50A-47C8-9E19-31B67C79CB35}" type="presParOf" srcId="{82428FD4-422E-41D0-964C-AAF7E40E82AE}" destId="{831F3E29-1EB3-4CB6-8DED-26EF34DBD7FA}" srcOrd="1" destOrd="0" presId="urn:microsoft.com/office/officeart/2005/8/layout/process3"/>
    <dgm:cxn modelId="{BE0E4054-5C4B-4562-A4E1-2CB82F49B1A6}" type="presParOf" srcId="{82428FD4-422E-41D0-964C-AAF7E40E82AE}" destId="{00B0B369-6DF3-4A9D-A295-F22391617795}" srcOrd="2" destOrd="0" presId="urn:microsoft.com/office/officeart/2005/8/layout/process3"/>
    <dgm:cxn modelId="{B7DF3F05-B72F-4D04-B4FF-CAC6084C9A85}" type="presParOf" srcId="{DEB5F6B1-4AAC-4259-8ACA-D38AC9F9ED8A}" destId="{EF428459-57E7-4586-A7CD-D4B627B8CE9C}" srcOrd="7" destOrd="0" presId="urn:microsoft.com/office/officeart/2005/8/layout/process3"/>
    <dgm:cxn modelId="{99DFF2B1-06A0-4F16-9EF1-C436E884935D}" type="presParOf" srcId="{EF428459-57E7-4586-A7CD-D4B627B8CE9C}" destId="{1D0E8877-32F4-41B2-BABD-7B187A7D5B6D}" srcOrd="0" destOrd="0" presId="urn:microsoft.com/office/officeart/2005/8/layout/process3"/>
    <dgm:cxn modelId="{6467A975-5BC7-4740-8058-5B49BA446A38}" type="presParOf" srcId="{DEB5F6B1-4AAC-4259-8ACA-D38AC9F9ED8A}" destId="{1D6C3014-F416-4763-8931-013E2FB85363}" srcOrd="8" destOrd="0" presId="urn:microsoft.com/office/officeart/2005/8/layout/process3"/>
    <dgm:cxn modelId="{C6E10480-43C7-4298-9439-C983C92D3B5D}" type="presParOf" srcId="{1D6C3014-F416-4763-8931-013E2FB85363}" destId="{CC9AF148-7E02-4346-AE4F-D5AEF8966B16}" srcOrd="0" destOrd="0" presId="urn:microsoft.com/office/officeart/2005/8/layout/process3"/>
    <dgm:cxn modelId="{07BB6464-CC56-47AA-85EC-054F75B8F037}" type="presParOf" srcId="{1D6C3014-F416-4763-8931-013E2FB85363}" destId="{67CAF0C3-E56B-4056-BCE3-E739C0BED0A6}" srcOrd="1" destOrd="0" presId="urn:microsoft.com/office/officeart/2005/8/layout/process3"/>
    <dgm:cxn modelId="{3D674ADB-3833-4BC7-B07A-E422A03C455D}" type="presParOf" srcId="{1D6C3014-F416-4763-8931-013E2FB85363}" destId="{A48E4C09-3D1D-43CE-9EC1-20CD6FE4C37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E8F3-7655-40EF-ABB8-4E35644B43F9}">
      <dsp:nvSpPr>
        <dsp:cNvPr id="0" name=""/>
        <dsp:cNvSpPr/>
      </dsp:nvSpPr>
      <dsp:spPr>
        <a:xfrm>
          <a:off x="6456" y="1601635"/>
          <a:ext cx="1456850" cy="83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</a:rPr>
            <a:t>Sequencing data processed</a:t>
          </a:r>
          <a:endParaRPr lang="en-US" sz="1100" kern="1200"/>
        </a:p>
      </dsp:txBody>
      <dsp:txXfrm>
        <a:off x="6456" y="1601635"/>
        <a:ext cx="1456850" cy="556769"/>
      </dsp:txXfrm>
    </dsp:sp>
    <dsp:sp modelId="{8B2C2D68-CCC6-4C63-A644-C2EC6E176599}">
      <dsp:nvSpPr>
        <dsp:cNvPr id="0" name=""/>
        <dsp:cNvSpPr/>
      </dsp:nvSpPr>
      <dsp:spPr>
        <a:xfrm>
          <a:off x="304847" y="2158404"/>
          <a:ext cx="1456850" cy="17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/>
            </a:rPr>
            <a:t>Initially </a:t>
          </a:r>
          <a:r>
            <a:rPr lang="en-US" sz="1100" kern="1200" dirty="0" err="1">
              <a:latin typeface="Arial"/>
            </a:rPr>
            <a:t>UoB</a:t>
          </a:r>
          <a:r>
            <a:rPr lang="en-US" sz="1100" kern="1200" dirty="0">
              <a:latin typeface="Arial"/>
            </a:rPr>
            <a:t> in house pipeline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/>
            </a:rPr>
            <a:t>Follow up with custom pipeline from Nour </a:t>
          </a:r>
          <a:r>
            <a:rPr lang="en-US" sz="1100" kern="1200" dirty="0" err="1">
              <a:latin typeface="Arial"/>
            </a:rPr>
            <a:t>Mahfel</a:t>
          </a:r>
          <a:r>
            <a:rPr lang="en-US" sz="1100" kern="1200" dirty="0">
              <a:latin typeface="Arial"/>
            </a:rPr>
            <a:t> (WM BI STP)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/>
            </a:rPr>
            <a:t>Provides SNV, CNV, SV, STR and methylation data</a:t>
          </a:r>
          <a:endParaRPr lang="en-US" sz="1100" kern="1200" dirty="0"/>
        </a:p>
      </dsp:txBody>
      <dsp:txXfrm>
        <a:off x="347517" y="2201074"/>
        <a:ext cx="1371510" cy="1657060"/>
      </dsp:txXfrm>
    </dsp:sp>
    <dsp:sp modelId="{EEDEFD91-CD76-4378-8018-C8A85CE61D4E}">
      <dsp:nvSpPr>
        <dsp:cNvPr id="0" name=""/>
        <dsp:cNvSpPr/>
      </dsp:nvSpPr>
      <dsp:spPr>
        <a:xfrm>
          <a:off x="1684160" y="1698663"/>
          <a:ext cx="468208" cy="36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684160" y="1771206"/>
        <a:ext cx="359394" cy="217627"/>
      </dsp:txXfrm>
    </dsp:sp>
    <dsp:sp modelId="{4DDF317C-E81F-4314-B405-639C85E369EB}">
      <dsp:nvSpPr>
        <dsp:cNvPr id="0" name=""/>
        <dsp:cNvSpPr/>
      </dsp:nvSpPr>
      <dsp:spPr>
        <a:xfrm>
          <a:off x="2346720" y="1601635"/>
          <a:ext cx="1456850" cy="83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</a:rPr>
            <a:t>VCFs uploaded to </a:t>
          </a:r>
          <a:r>
            <a:rPr lang="en-US" sz="1100" kern="1200" dirty="0" err="1">
              <a:latin typeface="Arial"/>
            </a:rPr>
            <a:t>Geneyx</a:t>
          </a:r>
          <a:r>
            <a:rPr lang="en-US" sz="1100" kern="1200" dirty="0">
              <a:latin typeface="Arial"/>
            </a:rPr>
            <a:t> and/or </a:t>
          </a:r>
          <a:r>
            <a:rPr lang="en-US" sz="1100" kern="1200" dirty="0" err="1">
              <a:latin typeface="Arial"/>
            </a:rPr>
            <a:t>SeqOne</a:t>
          </a:r>
          <a:endParaRPr lang="en-US" sz="1100" kern="1200" dirty="0"/>
        </a:p>
      </dsp:txBody>
      <dsp:txXfrm>
        <a:off x="2346720" y="1601635"/>
        <a:ext cx="1456850" cy="556769"/>
      </dsp:txXfrm>
    </dsp:sp>
    <dsp:sp modelId="{5AA425EF-A29A-4487-9B8F-B5A161F3B5BE}">
      <dsp:nvSpPr>
        <dsp:cNvPr id="0" name=""/>
        <dsp:cNvSpPr/>
      </dsp:nvSpPr>
      <dsp:spPr>
        <a:xfrm>
          <a:off x="2645111" y="2158404"/>
          <a:ext cx="1456850" cy="17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/>
            </a:rPr>
            <a:t>Family analysis through </a:t>
          </a:r>
          <a:r>
            <a:rPr lang="en-US" sz="1100" kern="1200" dirty="0" err="1">
              <a:latin typeface="Arial"/>
            </a:rPr>
            <a:t>Geneyx</a:t>
          </a:r>
          <a:r>
            <a:rPr lang="en-US" sz="1100" kern="1200" dirty="0">
              <a:latin typeface="Arial"/>
            </a:rPr>
            <a:t> and </a:t>
          </a:r>
          <a:r>
            <a:rPr lang="en-US" sz="1100" kern="1200" dirty="0" err="1">
              <a:latin typeface="Arial"/>
            </a:rPr>
            <a:t>SeqOne</a:t>
          </a:r>
          <a:r>
            <a:rPr lang="en-US" sz="1100" kern="1200" dirty="0">
              <a:latin typeface="Arial"/>
            </a:rPr>
            <a:t> platform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/>
            </a:rPr>
            <a:t>Includes trio (parents and proband) or family (sibling) analysis</a:t>
          </a:r>
          <a:endParaRPr lang="en-US" sz="1100" kern="1200" dirty="0"/>
        </a:p>
      </dsp:txBody>
      <dsp:txXfrm>
        <a:off x="2687781" y="2201074"/>
        <a:ext cx="1371510" cy="1657060"/>
      </dsp:txXfrm>
    </dsp:sp>
    <dsp:sp modelId="{0573F082-490B-4082-88F5-81D611412C25}">
      <dsp:nvSpPr>
        <dsp:cNvPr id="0" name=""/>
        <dsp:cNvSpPr/>
      </dsp:nvSpPr>
      <dsp:spPr>
        <a:xfrm>
          <a:off x="4024424" y="1698663"/>
          <a:ext cx="468208" cy="36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024424" y="1771206"/>
        <a:ext cx="359394" cy="217627"/>
      </dsp:txXfrm>
    </dsp:sp>
    <dsp:sp modelId="{8146568E-8F3C-4348-87A9-6C1E9DBF5629}">
      <dsp:nvSpPr>
        <dsp:cNvPr id="0" name=""/>
        <dsp:cNvSpPr/>
      </dsp:nvSpPr>
      <dsp:spPr>
        <a:xfrm>
          <a:off x="4686983" y="1601635"/>
          <a:ext cx="1456850" cy="83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</a:rPr>
            <a:t>Variant filtering</a:t>
          </a:r>
        </a:p>
      </dsp:txBody>
      <dsp:txXfrm>
        <a:off x="4686983" y="1601635"/>
        <a:ext cx="1456850" cy="556769"/>
      </dsp:txXfrm>
    </dsp:sp>
    <dsp:sp modelId="{A8753C26-453C-4DAB-AC74-71C256D6641D}">
      <dsp:nvSpPr>
        <dsp:cNvPr id="0" name=""/>
        <dsp:cNvSpPr/>
      </dsp:nvSpPr>
      <dsp:spPr>
        <a:xfrm>
          <a:off x="4985374" y="2158404"/>
          <a:ext cx="1456850" cy="17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/>
            </a:rPr>
            <a:t>Quality filtering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/>
            </a:rPr>
            <a:t>AI filtering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Analysis protocol</a:t>
          </a:r>
        </a:p>
      </dsp:txBody>
      <dsp:txXfrm>
        <a:off x="5028044" y="2201074"/>
        <a:ext cx="1371510" cy="1657060"/>
      </dsp:txXfrm>
    </dsp:sp>
    <dsp:sp modelId="{95531C36-8961-45F6-84CD-5647466142D4}">
      <dsp:nvSpPr>
        <dsp:cNvPr id="0" name=""/>
        <dsp:cNvSpPr/>
      </dsp:nvSpPr>
      <dsp:spPr>
        <a:xfrm>
          <a:off x="6364687" y="1698663"/>
          <a:ext cx="468208" cy="36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364687" y="1771206"/>
        <a:ext cx="359394" cy="217627"/>
      </dsp:txXfrm>
    </dsp:sp>
    <dsp:sp modelId="{831F3E29-1EB3-4CB6-8DED-26EF34DBD7FA}">
      <dsp:nvSpPr>
        <dsp:cNvPr id="0" name=""/>
        <dsp:cNvSpPr/>
      </dsp:nvSpPr>
      <dsp:spPr>
        <a:xfrm>
          <a:off x="7027247" y="1601635"/>
          <a:ext cx="1456850" cy="83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</a:rPr>
            <a:t>Variant interpretation</a:t>
          </a:r>
        </a:p>
      </dsp:txBody>
      <dsp:txXfrm>
        <a:off x="7027247" y="1601635"/>
        <a:ext cx="1456850" cy="556769"/>
      </dsp:txXfrm>
    </dsp:sp>
    <dsp:sp modelId="{00B0B369-6DF3-4A9D-A295-F22391617795}">
      <dsp:nvSpPr>
        <dsp:cNvPr id="0" name=""/>
        <dsp:cNvSpPr/>
      </dsp:nvSpPr>
      <dsp:spPr>
        <a:xfrm>
          <a:off x="7325638" y="2158404"/>
          <a:ext cx="1456850" cy="17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/>
            </a:rPr>
            <a:t>According to current ACGS guidelines</a:t>
          </a:r>
        </a:p>
      </dsp:txBody>
      <dsp:txXfrm>
        <a:off x="7368308" y="2201074"/>
        <a:ext cx="1371510" cy="1657060"/>
      </dsp:txXfrm>
    </dsp:sp>
    <dsp:sp modelId="{EF428459-57E7-4586-A7CD-D4B627B8CE9C}">
      <dsp:nvSpPr>
        <dsp:cNvPr id="0" name=""/>
        <dsp:cNvSpPr/>
      </dsp:nvSpPr>
      <dsp:spPr>
        <a:xfrm>
          <a:off x="8704950" y="1698663"/>
          <a:ext cx="468208" cy="36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704950" y="1771206"/>
        <a:ext cx="359394" cy="217627"/>
      </dsp:txXfrm>
    </dsp:sp>
    <dsp:sp modelId="{67CAF0C3-E56B-4056-BCE3-E739C0BED0A6}">
      <dsp:nvSpPr>
        <dsp:cNvPr id="0" name=""/>
        <dsp:cNvSpPr/>
      </dsp:nvSpPr>
      <dsp:spPr>
        <a:xfrm>
          <a:off x="9367510" y="1601635"/>
          <a:ext cx="1456850" cy="83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</a:rPr>
            <a:t>Variant confirmation</a:t>
          </a:r>
        </a:p>
      </dsp:txBody>
      <dsp:txXfrm>
        <a:off x="9367510" y="1601635"/>
        <a:ext cx="1456850" cy="556769"/>
      </dsp:txXfrm>
    </dsp:sp>
    <dsp:sp modelId="{A48E4C09-3D1D-43CE-9EC1-20CD6FE4C37F}">
      <dsp:nvSpPr>
        <dsp:cNvPr id="0" name=""/>
        <dsp:cNvSpPr/>
      </dsp:nvSpPr>
      <dsp:spPr>
        <a:xfrm>
          <a:off x="9665901" y="2158404"/>
          <a:ext cx="1456850" cy="17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/>
            </a:rPr>
            <a:t>Confirmation using orthogonal methodology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/>
            </a:rPr>
            <a:t>Includes design of new assay as required</a:t>
          </a:r>
        </a:p>
      </dsp:txBody>
      <dsp:txXfrm>
        <a:off x="9708571" y="2201074"/>
        <a:ext cx="1371510" cy="1657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EFA2C-7C14-4BE2-BA0E-1795316AAC54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CB0D5-D510-472E-8EB8-F140B3CD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0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82C19-B1AE-4D72-BB65-59F0E66061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0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CB0D5-D510-472E-8EB8-F140B3CDE1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8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CB0D5-D510-472E-8EB8-F140B3CDE1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2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CB0D5-D510-472E-8EB8-F140B3CDE16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1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tru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2" y="1759147"/>
            <a:ext cx="11980341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692696"/>
            <a:ext cx="103632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2828528"/>
            <a:ext cx="9505056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35360" y="6597359"/>
            <a:ext cx="28448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>
                <a:solidFill>
                  <a:srgbClr val="FFFFFF"/>
                </a:solidFill>
              </a:rPr>
              <a:pPr/>
              <a:t>23/04/2026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B3778-A1E3-EDFC-44A2-34F44146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BF2A3-AA97-B9B1-228C-AA57EEB8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48100-6261-D3A3-31CD-11BF0D62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1334546-B7C6-4102-ACB2-E36E043E37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72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AFE2FB-E4FA-ACD4-E9CA-0DE252A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4E59-2C24-4AC8-865A-158AF0656876}" type="datetimeFigureOut">
              <a:rPr lang="en-GB"/>
              <a:pPr>
                <a:defRPr/>
              </a:pPr>
              <a:t>23/04/2026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4FB084-FDD1-D67C-F5A6-90B8CD02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3FD303-C02A-A777-4E77-F1059408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FA033-5974-4F7B-8631-812D52B785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904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c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2" y="1759147"/>
            <a:ext cx="11980341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692696"/>
            <a:ext cx="103632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2828528"/>
            <a:ext cx="9505056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35360" y="6597359"/>
            <a:ext cx="28448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>
                <a:solidFill>
                  <a:srgbClr val="FFFFFF"/>
                </a:solidFill>
              </a:rPr>
              <a:pPr/>
              <a:t>23/04/2026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w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2" y="1759147"/>
            <a:ext cx="11980341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692696"/>
            <a:ext cx="103632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2828528"/>
            <a:ext cx="9505056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35360" y="6597359"/>
            <a:ext cx="28448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>
                <a:solidFill>
                  <a:srgbClr val="FFFFFF"/>
                </a:solidFill>
              </a:rPr>
              <a:pPr/>
              <a:t>23/04/2026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3308388"/>
            <a:ext cx="12192001" cy="3549612"/>
            <a:chOff x="-1" y="3308388"/>
            <a:chExt cx="9144001" cy="354961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-1" y="4991996"/>
              <a:ext cx="9144001" cy="18660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>
                <a:solidFill>
                  <a:srgbClr val="FFFFFF"/>
                </a:solidFill>
              </a:endParaRPr>
            </a:p>
          </p:txBody>
        </p:sp>
        <p:sp>
          <p:nvSpPr>
            <p:cNvPr id="21" name="Right Triangle 16"/>
            <p:cNvSpPr/>
            <p:nvPr userDrawn="1"/>
          </p:nvSpPr>
          <p:spPr>
            <a:xfrm>
              <a:off x="-1" y="3308388"/>
              <a:ext cx="7722421" cy="1683608"/>
            </a:xfrm>
            <a:custGeom>
              <a:avLst/>
              <a:gdLst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6822300 w 6822300"/>
                <a:gd name="connsiteY2" fmla="*/ 1350180 h 1350180"/>
                <a:gd name="connsiteX3" fmla="*/ 0 w 6822300"/>
                <a:gd name="connsiteY3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682240 w 6822300"/>
                <a:gd name="connsiteY2" fmla="*/ 9891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245"/>
                <a:gd name="connsiteX1" fmla="*/ 0 w 6822300"/>
                <a:gd name="connsiteY1" fmla="*/ 0 h 1350245"/>
                <a:gd name="connsiteX2" fmla="*/ 2446020 w 6822300"/>
                <a:gd name="connsiteY2" fmla="*/ 1027226 h 1350245"/>
                <a:gd name="connsiteX3" fmla="*/ 6822300 w 6822300"/>
                <a:gd name="connsiteY3" fmla="*/ 1350180 h 1350245"/>
                <a:gd name="connsiteX4" fmla="*/ 0 w 6822300"/>
                <a:gd name="connsiteY4" fmla="*/ 1350180 h 1350245"/>
                <a:gd name="connsiteX0" fmla="*/ 0 w 6822300"/>
                <a:gd name="connsiteY0" fmla="*/ 1350180 h 1350203"/>
                <a:gd name="connsiteX1" fmla="*/ 0 w 6822300"/>
                <a:gd name="connsiteY1" fmla="*/ 0 h 1350203"/>
                <a:gd name="connsiteX2" fmla="*/ 2255189 w 6822300"/>
                <a:gd name="connsiteY2" fmla="*/ 860249 h 1350203"/>
                <a:gd name="connsiteX3" fmla="*/ 6822300 w 6822300"/>
                <a:gd name="connsiteY3" fmla="*/ 1350180 h 1350203"/>
                <a:gd name="connsiteX4" fmla="*/ 0 w 6822300"/>
                <a:gd name="connsiteY4" fmla="*/ 1350180 h 135020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197"/>
                <a:gd name="connsiteX1" fmla="*/ 0 w 6822300"/>
                <a:gd name="connsiteY1" fmla="*/ 0 h 1350197"/>
                <a:gd name="connsiteX2" fmla="*/ 2255189 w 6822300"/>
                <a:gd name="connsiteY2" fmla="*/ 860249 h 1350197"/>
                <a:gd name="connsiteX3" fmla="*/ 6822300 w 6822300"/>
                <a:gd name="connsiteY3" fmla="*/ 1350180 h 1350197"/>
                <a:gd name="connsiteX4" fmla="*/ 0 w 6822300"/>
                <a:gd name="connsiteY4" fmla="*/ 1350180 h 1350197"/>
                <a:gd name="connsiteX0" fmla="*/ 0 w 7073166"/>
                <a:gd name="connsiteY0" fmla="*/ 1350180 h 1363784"/>
                <a:gd name="connsiteX1" fmla="*/ 0 w 7073166"/>
                <a:gd name="connsiteY1" fmla="*/ 0 h 1363784"/>
                <a:gd name="connsiteX2" fmla="*/ 2255189 w 7073166"/>
                <a:gd name="connsiteY2" fmla="*/ 860249 h 1363784"/>
                <a:gd name="connsiteX3" fmla="*/ 5281613 w 7073166"/>
                <a:gd name="connsiteY3" fmla="*/ 1320642 h 1363784"/>
                <a:gd name="connsiteX4" fmla="*/ 6822300 w 7073166"/>
                <a:gd name="connsiteY4" fmla="*/ 1350180 h 1363784"/>
                <a:gd name="connsiteX5" fmla="*/ 0 w 7073166"/>
                <a:gd name="connsiteY5" fmla="*/ 1350180 h 1363784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3750"/>
                <a:gd name="connsiteY0" fmla="*/ 1350180 h 1350180"/>
                <a:gd name="connsiteX1" fmla="*/ 0 w 7023750"/>
                <a:gd name="connsiteY1" fmla="*/ 0 h 1350180"/>
                <a:gd name="connsiteX2" fmla="*/ 2255189 w 7023750"/>
                <a:gd name="connsiteY2" fmla="*/ 860249 h 1350180"/>
                <a:gd name="connsiteX3" fmla="*/ 5281613 w 7023750"/>
                <a:gd name="connsiteY3" fmla="*/ 1320642 h 1350180"/>
                <a:gd name="connsiteX4" fmla="*/ 6822300 w 7023750"/>
                <a:gd name="connsiteY4" fmla="*/ 1350180 h 1350180"/>
                <a:gd name="connsiteX5" fmla="*/ 0 w 7023750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3091" h="1350180">
                  <a:moveTo>
                    <a:pt x="0" y="1350180"/>
                  </a:moveTo>
                  <a:lnTo>
                    <a:pt x="0" y="0"/>
                  </a:lnTo>
                  <a:cubicBezTo>
                    <a:pt x="415314" y="510316"/>
                    <a:pt x="538814" y="690666"/>
                    <a:pt x="1278970" y="981404"/>
                  </a:cubicBezTo>
                  <a:cubicBezTo>
                    <a:pt x="2122632" y="1312800"/>
                    <a:pt x="4582340" y="1310423"/>
                    <a:pt x="5272088" y="1337310"/>
                  </a:cubicBezTo>
                  <a:cubicBezTo>
                    <a:pt x="5411767" y="1345146"/>
                    <a:pt x="7702569" y="1341288"/>
                    <a:pt x="6822300" y="1350180"/>
                  </a:cubicBezTo>
                  <a:lnTo>
                    <a:pt x="0" y="1350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>
                <a:solidFill>
                  <a:srgbClr val="FFFFFF"/>
                </a:solidFill>
              </a:endParaRPr>
            </a:p>
          </p:txBody>
        </p:sp>
        <p:sp>
          <p:nvSpPr>
            <p:cNvPr id="23" name="Right Triangle 20"/>
            <p:cNvSpPr/>
            <p:nvPr userDrawn="1"/>
          </p:nvSpPr>
          <p:spPr>
            <a:xfrm flipH="1">
              <a:off x="6019800" y="4721960"/>
              <a:ext cx="3124200" cy="270036"/>
            </a:xfrm>
            <a:custGeom>
              <a:avLst/>
              <a:gdLst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2590800 w 2590800"/>
                <a:gd name="connsiteY2" fmla="*/ 495066 h 495066"/>
                <a:gd name="connsiteX3" fmla="*/ 0 w 2590800"/>
                <a:gd name="connsiteY3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495066">
                  <a:moveTo>
                    <a:pt x="0" y="495066"/>
                  </a:moveTo>
                  <a:lnTo>
                    <a:pt x="0" y="0"/>
                  </a:lnTo>
                  <a:cubicBezTo>
                    <a:pt x="24672" y="56461"/>
                    <a:pt x="109042" y="235246"/>
                    <a:pt x="514699" y="378787"/>
                  </a:cubicBezTo>
                  <a:cubicBezTo>
                    <a:pt x="785442" y="452402"/>
                    <a:pt x="1286673" y="489824"/>
                    <a:pt x="2590800" y="495066"/>
                  </a:cubicBezTo>
                  <a:lnTo>
                    <a:pt x="0" y="4950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GB" sz="360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24" name="Picture 23" descr="nhs_ppt_trust_tre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940" y="4157045"/>
            <a:ext cx="2620673" cy="86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5360" y="4725151"/>
            <a:ext cx="8040816" cy="1550767"/>
          </a:xfrm>
          <a:ln>
            <a:noFill/>
          </a:ln>
        </p:spPr>
        <p:txBody>
          <a:bodyPr lIns="79200" bIns="0" anchor="b"/>
          <a:lstStyle>
            <a:lvl1pPr algn="l">
              <a:lnSpc>
                <a:spcPct val="95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058" y="245270"/>
            <a:ext cx="2642081" cy="855113"/>
          </a:xfrm>
          <a:prstGeom prst="rect">
            <a:avLst/>
          </a:prstGeom>
        </p:spPr>
      </p:pic>
      <p:pic>
        <p:nvPicPr>
          <p:cNvPr id="32" name="Picture 31" descr="nhs_ppt_bwh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1" y="6248406"/>
            <a:ext cx="3475571" cy="564953"/>
          </a:xfrm>
          <a:prstGeom prst="rect">
            <a:avLst/>
          </a:prstGeom>
        </p:spPr>
      </p:pic>
      <p:sp>
        <p:nvSpPr>
          <p:cNvPr id="3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360" y="6213569"/>
            <a:ext cx="8040944" cy="575495"/>
          </a:xfrm>
        </p:spPr>
        <p:txBody>
          <a:bodyPr wrap="none" lIns="10800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4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CF96-3B38-44C2-8E5A-6CEAD1B9FAFC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7C53-BD51-4D70-B611-EBAE66AE5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8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E3C0-F751-4E57-B9AE-B35816CF0D72}" type="datetimeFigureOut">
              <a:rPr lang="en-GB" smtClean="0">
                <a:solidFill>
                  <a:srgbClr val="FFFFFF"/>
                </a:solidFill>
              </a:rPr>
              <a:pPr/>
              <a:t>23/04/2026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C2A5-525C-4DF8-9889-B9AFFC88C0F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3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97A888-D0C2-485A-2BDC-C17C5B32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1DFC-E244-4844-A200-54C8EB7A7A43}" type="datetimeFigureOut">
              <a:rPr lang="en-GB"/>
              <a:pPr>
                <a:defRPr/>
              </a:pPr>
              <a:t>23/04/2026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0F7324-EC22-3CA8-4FAB-C51B2412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5696A1-593F-BC0A-6B40-B27F370A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3F054-5AEC-409F-9ADB-A44A53CBE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97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1174C2-7253-54D6-115D-004E5409A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599A0E-1C7D-2B48-4FB1-B991BF7F3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B7DBDB-E29B-5DC5-4AD3-9CD2B4273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B2D7-6858-4C1E-9DC8-F52329783F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28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247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600206"/>
            <a:ext cx="11247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360" y="6597359"/>
            <a:ext cx="28448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>
                <a:solidFill>
                  <a:srgbClr val="FFFFFF"/>
                </a:solidFill>
              </a:rPr>
              <a:pPr/>
              <a:t>23/04/2026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7359"/>
            <a:ext cx="38608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7359"/>
            <a:ext cx="28448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058" y="245270"/>
            <a:ext cx="264208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601" y="932691"/>
            <a:ext cx="10040807" cy="2347287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br>
              <a:rPr lang="en-GB" b="1" dirty="0"/>
            </a:br>
            <a:r>
              <a:rPr lang="en-GB" i="0" u="none" strike="noStrike" dirty="0">
                <a:solidFill>
                  <a:srgbClr val="005EB8"/>
                </a:solidFill>
                <a:effectLst/>
                <a:latin typeface="Arial" panose="020B0604020202020204" pitchFamily="34" charset="0"/>
              </a:rPr>
              <a:t>Implementing long read sequencing in rare disease diagnostics</a:t>
            </a:r>
            <a:br>
              <a:rPr lang="en-GB" dirty="0"/>
            </a:br>
            <a:r>
              <a:rPr lang="en-GB" dirty="0"/>
              <a:t>  </a:t>
            </a:r>
            <a:endParaRPr lang="en-GB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42" y="2869443"/>
            <a:ext cx="8593975" cy="11191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dirty="0">
                <a:solidFill>
                  <a:schemeClr val="tx1"/>
                </a:solidFill>
                <a:cs typeface="Arial"/>
              </a:rPr>
              <a:t>Lorraine Hartles-Spencer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  <a:cs typeface="Arial"/>
              </a:rPr>
              <a:t>Senior Principal Clinical Scientist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  <a:cs typeface="Arial"/>
              </a:rPr>
              <a:t>Birmingham Women’s and Children’s NHS Foundation Trust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66500268-70EB-03C3-714F-DEBD0236BC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1" y="6165668"/>
            <a:ext cx="2891740" cy="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8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091A-E77A-4452-89FC-BA0389EA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27 families recruited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54DD-E323-E4DA-E888-985B23D2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25C66D-B1E0-06CD-EFBA-54B7A4664C30}"/>
              </a:ext>
            </a:extLst>
          </p:cNvPr>
          <p:cNvGraphicFramePr>
            <a:graphicFrameLocks noGrp="1"/>
          </p:cNvGraphicFramePr>
          <p:nvPr/>
        </p:nvGraphicFramePr>
        <p:xfrm>
          <a:off x="335365" y="1283816"/>
          <a:ext cx="11247041" cy="49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351">
                  <a:extLst>
                    <a:ext uri="{9D8B030D-6E8A-4147-A177-3AD203B41FA5}">
                      <a16:colId xmlns:a16="http://schemas.microsoft.com/office/drawing/2014/main" val="3246707420"/>
                    </a:ext>
                  </a:extLst>
                </a:gridCol>
                <a:gridCol w="1304819">
                  <a:extLst>
                    <a:ext uri="{9D8B030D-6E8A-4147-A177-3AD203B41FA5}">
                      <a16:colId xmlns:a16="http://schemas.microsoft.com/office/drawing/2014/main" val="240802996"/>
                    </a:ext>
                  </a:extLst>
                </a:gridCol>
                <a:gridCol w="6465871">
                  <a:extLst>
                    <a:ext uri="{9D8B030D-6E8A-4147-A177-3AD203B41FA5}">
                      <a16:colId xmlns:a16="http://schemas.microsoft.com/office/drawing/2014/main" val="4005650220"/>
                    </a:ext>
                  </a:extLst>
                </a:gridCol>
              </a:tblGrid>
              <a:tr h="46544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+mn-lt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+mn-lt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307267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</a:rPr>
                        <a:t>Rare disorder or group of disorders suspected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</a:rPr>
                        <a:t>GINS1- related Immunodeficiency</a:t>
                      </a:r>
                    </a:p>
                    <a:p>
                      <a:r>
                        <a:rPr lang="en-GB" sz="2000" dirty="0">
                          <a:latin typeface="+mn-lt"/>
                        </a:rPr>
                        <a:t>Marfan syndrome</a:t>
                      </a:r>
                    </a:p>
                    <a:p>
                      <a:r>
                        <a:rPr lang="en-GB" sz="2000" dirty="0">
                          <a:latin typeface="+mn-lt"/>
                        </a:rPr>
                        <a:t>Hereditary Haemorrhagic Telangiectasia</a:t>
                      </a:r>
                    </a:p>
                    <a:p>
                      <a:r>
                        <a:rPr lang="en-GB" sz="2000" dirty="0">
                          <a:latin typeface="+mn-lt"/>
                        </a:rPr>
                        <a:t>Familial Adenomatous Polyposis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Microcephalic Osteodysplastic Primordial Dwarfism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Retinitis Pigmentosa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00059"/>
                  </a:ext>
                </a:extLst>
              </a:tr>
              <a:tr h="859823">
                <a:tc>
                  <a:txBody>
                    <a:bodyPr/>
                    <a:lstStyle/>
                    <a:p>
                      <a:r>
                        <a:rPr lang="en-GB" sz="2000">
                          <a:latin typeface="+mn-lt"/>
                        </a:rPr>
                        <a:t>Suspected autosomal recessive disorder with 1 hit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+mn-lt"/>
                        </a:rPr>
                        <a:t>Sensenbrenner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916414"/>
                  </a:ext>
                </a:extLst>
              </a:tr>
              <a:tr h="1727251">
                <a:tc>
                  <a:txBody>
                    <a:bodyPr/>
                    <a:lstStyle/>
                    <a:p>
                      <a:r>
                        <a:rPr lang="en-GB" sz="2000">
                          <a:latin typeface="+mn-lt"/>
                        </a:rPr>
                        <a:t>Unknown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Aortopathy syndrome</a:t>
                      </a:r>
                    </a:p>
                    <a:p>
                      <a:r>
                        <a:rPr lang="en-GB" sz="2000" dirty="0">
                          <a:latin typeface="+mn-lt"/>
                        </a:rPr>
                        <a:t>Angelman like disorder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Developmental and Epileptic Encephalopathy</a:t>
                      </a:r>
                    </a:p>
                    <a:p>
                      <a:r>
                        <a:rPr lang="en-GB" sz="2000" dirty="0">
                          <a:latin typeface="+mn-lt"/>
                        </a:rPr>
                        <a:t>Developmental disorder</a:t>
                      </a:r>
                    </a:p>
                    <a:p>
                      <a:r>
                        <a:rPr lang="en-GB" sz="2000" dirty="0">
                          <a:latin typeface="+mn-lt"/>
                        </a:rPr>
                        <a:t>Skeletal dysplasia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78888"/>
                  </a:ext>
                </a:extLst>
              </a:tr>
            </a:tbl>
          </a:graphicData>
        </a:graphic>
      </p:graphicFrame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186702D3-411E-246F-E98A-01E939572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91850"/>
            <a:ext cx="2891740" cy="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4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283F6-B96F-F131-BDE1-26F09102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B460-E1BB-D882-90AF-B1A4CC96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E783-C08A-0EC6-3BA9-3476A159C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80214"/>
            <a:ext cx="7075533" cy="494595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child unrelated parents</a:t>
            </a:r>
          </a:p>
          <a:p>
            <a:r>
              <a:rPr lang="en-GB" dirty="0"/>
              <a:t>At birth noted to be dysmorphic, short neck and floppy</a:t>
            </a:r>
          </a:p>
          <a:p>
            <a:r>
              <a:rPr lang="en-GB" dirty="0"/>
              <a:t>Seizures from few hours of age stopped at age 3 weeks then restarted again in childhood</a:t>
            </a:r>
          </a:p>
          <a:p>
            <a:r>
              <a:rPr lang="en-GB" dirty="0"/>
              <a:t>Hypotonia </a:t>
            </a:r>
          </a:p>
          <a:p>
            <a:r>
              <a:rPr lang="en-GB" dirty="0"/>
              <a:t>Developmental delay </a:t>
            </a:r>
          </a:p>
          <a:p>
            <a:r>
              <a:rPr lang="en-GB" dirty="0"/>
              <a:t>Autistic Spectrum Disorder</a:t>
            </a:r>
          </a:p>
          <a:p>
            <a:r>
              <a:rPr lang="en-GB" dirty="0"/>
              <a:t>Large jaw, tongue and coarse features</a:t>
            </a:r>
          </a:p>
          <a:p>
            <a:r>
              <a:rPr lang="en-GB" dirty="0"/>
              <a:t>Mitral valve prolapse </a:t>
            </a:r>
          </a:p>
          <a:p>
            <a:r>
              <a:rPr lang="en-GB" dirty="0"/>
              <a:t>Horseshoe kidney removed (non- functioning)</a:t>
            </a:r>
          </a:p>
          <a:p>
            <a:r>
              <a:rPr lang="en-GB" dirty="0"/>
              <a:t>Hypertrichosis to body</a:t>
            </a:r>
          </a:p>
          <a:p>
            <a:r>
              <a:rPr lang="en-GB" dirty="0"/>
              <a:t>Small head size</a:t>
            </a:r>
          </a:p>
          <a:p>
            <a:r>
              <a:rPr lang="en-GB" dirty="0"/>
              <a:t>Lung surgery for empyema</a:t>
            </a:r>
          </a:p>
          <a:p>
            <a:r>
              <a:rPr lang="en-GB" dirty="0"/>
              <a:t>Myopia</a:t>
            </a:r>
          </a:p>
          <a:p>
            <a:r>
              <a:rPr lang="en-GB" dirty="0"/>
              <a:t>Scoliosis in adulthood</a:t>
            </a:r>
          </a:p>
          <a:p>
            <a:r>
              <a:rPr lang="en-GB" dirty="0"/>
              <a:t>Myoclonic jerks in adulthood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4E62C6C6-7D58-2E41-9D8F-892FB8A15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91850"/>
            <a:ext cx="2891740" cy="692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ED2FA-DEA6-0A4A-130F-B578A790EF17}"/>
              </a:ext>
            </a:extLst>
          </p:cNvPr>
          <p:cNvSpPr txBox="1"/>
          <p:nvPr/>
        </p:nvSpPr>
        <p:spPr>
          <a:xfrm>
            <a:off x="6996223" y="2551837"/>
            <a:ext cx="3838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Testing: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Chromosome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Microarray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100KGP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126620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5BCD-EC78-38A8-DB92-FA334173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57203"/>
            <a:ext cx="11247040" cy="1143000"/>
          </a:xfrm>
        </p:spPr>
        <p:txBody>
          <a:bodyPr anchor="ctr">
            <a:normAutofit fontScale="90000"/>
          </a:bodyPr>
          <a:lstStyle/>
          <a:p>
            <a:r>
              <a:rPr lang="en-GB" sz="31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de novo inframe del p.Glu371del in SMARCB1</a:t>
            </a:r>
            <a:br>
              <a:rPr lang="en-GB" sz="3100"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31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ENST00000344921.10:c.1111_1113del</a:t>
            </a:r>
            <a:br>
              <a:rPr lang="en-GB" sz="1800"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en-GB"/>
          </a:p>
        </p:txBody>
      </p:sp>
      <p:pic>
        <p:nvPicPr>
          <p:cNvPr id="1026" name="x_x_x_Picture 1">
            <a:extLst>
              <a:ext uri="{FF2B5EF4-FFF2-40B4-BE49-F238E27FC236}">
                <a16:creationId xmlns:a16="http://schemas.microsoft.com/office/drawing/2014/main" id="{48DA121C-4F05-6404-133F-5EB191144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b="7803"/>
          <a:stretch/>
        </p:blipFill>
        <p:spPr bwMode="auto">
          <a:xfrm>
            <a:off x="609600" y="1306057"/>
            <a:ext cx="10972800" cy="4804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6286FCF8-F576-C39A-7BEC-C994BC8D67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65668"/>
            <a:ext cx="2891740" cy="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90BB-22A5-1C04-FC54-35356C7C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37" y="115151"/>
            <a:ext cx="10765031" cy="1035365"/>
          </a:xfrm>
        </p:spPr>
        <p:txBody>
          <a:bodyPr/>
          <a:lstStyle/>
          <a:p>
            <a:r>
              <a:rPr lang="en-GB"/>
              <a:t>100,000 genomes project</a:t>
            </a:r>
          </a:p>
        </p:txBody>
      </p:sp>
      <p:pic>
        <p:nvPicPr>
          <p:cNvPr id="2051" name="x_x_Picture 2">
            <a:extLst>
              <a:ext uri="{FF2B5EF4-FFF2-40B4-BE49-F238E27FC236}">
                <a16:creationId xmlns:a16="http://schemas.microsoft.com/office/drawing/2014/main" id="{4752BB88-3DFB-38BD-BE6B-AE202BBD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9" y="1592047"/>
            <a:ext cx="11801123" cy="330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DBE2BE12-4896-9FFA-61A9-0EA1335E41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290509" y="6165668"/>
            <a:ext cx="2891740" cy="692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4A9B8-9804-3C92-0351-D60AE8CD7959}"/>
              </a:ext>
            </a:extLst>
          </p:cNvPr>
          <p:cNvSpPr txBox="1"/>
          <p:nvPr/>
        </p:nvSpPr>
        <p:spPr>
          <a:xfrm>
            <a:off x="2882384" y="5044205"/>
            <a:ext cx="60643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In short read WGS, this was called as two mosaic variants at the same location due to shorter read fragments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9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9C5B-F545-F492-F436-AACCA8DF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Outcome for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190E-CF49-5EC9-ED91-F3C47A70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Diagnostic odyssey of about 40 years</a:t>
            </a:r>
          </a:p>
          <a:p>
            <a:r>
              <a:rPr lang="en-GB" dirty="0"/>
              <a:t>De novo</a:t>
            </a:r>
          </a:p>
          <a:p>
            <a:pPr lvl="1"/>
            <a:r>
              <a:rPr lang="en-GB" dirty="0"/>
              <a:t>Reassuring to sister of reproductive age</a:t>
            </a:r>
          </a:p>
          <a:p>
            <a:pPr lvl="1"/>
            <a:r>
              <a:rPr lang="en-GB" dirty="0"/>
              <a:t>NOT X-linked recessive 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507BE68A-8588-4368-D8E7-2584ED0B5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91850"/>
            <a:ext cx="2891740" cy="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63FB2-0F94-F256-93A9-BC3DB5F9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Result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7DAAC-2DF0-3D30-020E-112348D6CC60}"/>
              </a:ext>
            </a:extLst>
          </p:cNvPr>
          <p:cNvSpPr/>
          <p:nvPr/>
        </p:nvSpPr>
        <p:spPr>
          <a:xfrm>
            <a:off x="5153297" y="1705469"/>
            <a:ext cx="357351" cy="33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B4E88E-BB44-6514-ED9F-E41D50B45C0C}"/>
              </a:ext>
            </a:extLst>
          </p:cNvPr>
          <p:cNvSpPr/>
          <p:nvPr/>
        </p:nvSpPr>
        <p:spPr>
          <a:xfrm>
            <a:off x="10435961" y="4364587"/>
            <a:ext cx="357351" cy="336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F3C0B-C2BA-8D4E-0C8C-C0B6125575B3}"/>
              </a:ext>
            </a:extLst>
          </p:cNvPr>
          <p:cNvSpPr/>
          <p:nvPr/>
        </p:nvSpPr>
        <p:spPr>
          <a:xfrm>
            <a:off x="7818905" y="4365624"/>
            <a:ext cx="357351" cy="33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0A6E92-724F-16B5-C44F-2C1440474187}"/>
              </a:ext>
            </a:extLst>
          </p:cNvPr>
          <p:cNvSpPr/>
          <p:nvPr/>
        </p:nvSpPr>
        <p:spPr>
          <a:xfrm>
            <a:off x="1918143" y="4358731"/>
            <a:ext cx="357351" cy="33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3B775-81A9-F8B4-E725-E02FF904133A}"/>
              </a:ext>
            </a:extLst>
          </p:cNvPr>
          <p:cNvSpPr/>
          <p:nvPr/>
        </p:nvSpPr>
        <p:spPr>
          <a:xfrm>
            <a:off x="9299030" y="3009484"/>
            <a:ext cx="357351" cy="33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B99430-D639-3EB2-7AAC-C87EFEE4F71C}"/>
              </a:ext>
            </a:extLst>
          </p:cNvPr>
          <p:cNvSpPr/>
          <p:nvPr/>
        </p:nvSpPr>
        <p:spPr>
          <a:xfrm>
            <a:off x="4118061" y="2997040"/>
            <a:ext cx="357351" cy="33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22D61-8650-0D4E-B15A-5DC7387CDE56}"/>
              </a:ext>
            </a:extLst>
          </p:cNvPr>
          <p:cNvSpPr/>
          <p:nvPr/>
        </p:nvSpPr>
        <p:spPr>
          <a:xfrm>
            <a:off x="826901" y="4358731"/>
            <a:ext cx="357351" cy="33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A9704-2CC8-2152-363A-0D79F3D4FA6C}"/>
              </a:ext>
            </a:extLst>
          </p:cNvPr>
          <p:cNvSpPr/>
          <p:nvPr/>
        </p:nvSpPr>
        <p:spPr>
          <a:xfrm>
            <a:off x="2497470" y="3002297"/>
            <a:ext cx="357351" cy="33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68DBED-E7D2-62B5-79F1-5DD543422D4D}"/>
              </a:ext>
            </a:extLst>
          </p:cNvPr>
          <p:cNvSpPr/>
          <p:nvPr/>
        </p:nvSpPr>
        <p:spPr>
          <a:xfrm>
            <a:off x="6590377" y="3049819"/>
            <a:ext cx="357351" cy="33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7DF67D-0F1D-5ED5-1120-FAECE30DE1DE}"/>
              </a:ext>
            </a:extLst>
          </p:cNvPr>
          <p:cNvSpPr/>
          <p:nvPr/>
        </p:nvSpPr>
        <p:spPr>
          <a:xfrm>
            <a:off x="6474165" y="4339209"/>
            <a:ext cx="357351" cy="33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197D2B-F154-447B-70AF-8437F7F14BA4}"/>
              </a:ext>
            </a:extLst>
          </p:cNvPr>
          <p:cNvSpPr/>
          <p:nvPr/>
        </p:nvSpPr>
        <p:spPr>
          <a:xfrm>
            <a:off x="2917553" y="4374933"/>
            <a:ext cx="357351" cy="33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9D416E-0E3A-65F1-C74C-71981D362DBC}"/>
              </a:ext>
            </a:extLst>
          </p:cNvPr>
          <p:cNvSpPr/>
          <p:nvPr/>
        </p:nvSpPr>
        <p:spPr>
          <a:xfrm>
            <a:off x="3982277" y="4374933"/>
            <a:ext cx="357351" cy="336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4314C2-FA56-E543-3560-84C62871D714}"/>
              </a:ext>
            </a:extLst>
          </p:cNvPr>
          <p:cNvSpPr/>
          <p:nvPr/>
        </p:nvSpPr>
        <p:spPr>
          <a:xfrm>
            <a:off x="7696823" y="3017481"/>
            <a:ext cx="357351" cy="336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E5EF22-3BA6-8A41-A255-179FB0D9321B}"/>
              </a:ext>
            </a:extLst>
          </p:cNvPr>
          <p:cNvSpPr/>
          <p:nvPr/>
        </p:nvSpPr>
        <p:spPr>
          <a:xfrm>
            <a:off x="3491866" y="5457517"/>
            <a:ext cx="357351" cy="336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A80C95-DB3C-4696-2C87-E10904E9A6FD}"/>
              </a:ext>
            </a:extLst>
          </p:cNvPr>
          <p:cNvSpPr/>
          <p:nvPr/>
        </p:nvSpPr>
        <p:spPr>
          <a:xfrm>
            <a:off x="5601533" y="2997039"/>
            <a:ext cx="357351" cy="336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5BFFA1-30EA-85C0-C07E-9504E6B2618A}"/>
              </a:ext>
            </a:extLst>
          </p:cNvPr>
          <p:cNvSpPr/>
          <p:nvPr/>
        </p:nvSpPr>
        <p:spPr>
          <a:xfrm>
            <a:off x="1337335" y="3002296"/>
            <a:ext cx="357351" cy="336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A7AF35-472F-E99E-CFDB-78F9116EA00F}"/>
              </a:ext>
            </a:extLst>
          </p:cNvPr>
          <p:cNvSpPr/>
          <p:nvPr/>
        </p:nvSpPr>
        <p:spPr>
          <a:xfrm>
            <a:off x="6681361" y="1705471"/>
            <a:ext cx="357351" cy="336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C0C33A-4B10-442E-1E72-8F7BC0FF505B}"/>
              </a:ext>
            </a:extLst>
          </p:cNvPr>
          <p:cNvSpPr/>
          <p:nvPr/>
        </p:nvSpPr>
        <p:spPr>
          <a:xfrm>
            <a:off x="9254141" y="4374933"/>
            <a:ext cx="357351" cy="336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968847-97DA-FFD7-F383-F9513F7D90A2}"/>
              </a:ext>
            </a:extLst>
          </p:cNvPr>
          <p:cNvCxnSpPr>
            <a:stCxn id="6" idx="3"/>
            <a:endCxn id="23" idx="2"/>
          </p:cNvCxnSpPr>
          <p:nvPr/>
        </p:nvCxnSpPr>
        <p:spPr>
          <a:xfrm>
            <a:off x="5510648" y="1873640"/>
            <a:ext cx="1170713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0DC699-E8F0-D8FA-A174-05FE478C3228}"/>
              </a:ext>
            </a:extLst>
          </p:cNvPr>
          <p:cNvCxnSpPr>
            <a:cxnSpLocks/>
          </p:cNvCxnSpPr>
          <p:nvPr/>
        </p:nvCxnSpPr>
        <p:spPr>
          <a:xfrm flipV="1">
            <a:off x="2676141" y="2788853"/>
            <a:ext cx="6825211" cy="18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50D3B-6760-85E6-C996-462317C65504}"/>
              </a:ext>
            </a:extLst>
          </p:cNvPr>
          <p:cNvCxnSpPr>
            <a:cxnSpLocks/>
          </p:cNvCxnSpPr>
          <p:nvPr/>
        </p:nvCxnSpPr>
        <p:spPr>
          <a:xfrm flipV="1">
            <a:off x="6066079" y="1873637"/>
            <a:ext cx="0" cy="915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B9D179-46E7-E178-6AAF-30D511FCA568}"/>
              </a:ext>
            </a:extLst>
          </p:cNvPr>
          <p:cNvCxnSpPr>
            <a:cxnSpLocks/>
          </p:cNvCxnSpPr>
          <p:nvPr/>
        </p:nvCxnSpPr>
        <p:spPr>
          <a:xfrm flipV="1">
            <a:off x="9501351" y="2788853"/>
            <a:ext cx="0" cy="208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9A2E50-6F2F-5293-CE08-DA218F224C1B}"/>
              </a:ext>
            </a:extLst>
          </p:cNvPr>
          <p:cNvCxnSpPr>
            <a:cxnSpLocks/>
          </p:cNvCxnSpPr>
          <p:nvPr/>
        </p:nvCxnSpPr>
        <p:spPr>
          <a:xfrm flipV="1">
            <a:off x="7875525" y="2798034"/>
            <a:ext cx="0" cy="208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0F1A60-AE0C-F395-6BA1-91A4A0166E30}"/>
              </a:ext>
            </a:extLst>
          </p:cNvPr>
          <p:cNvCxnSpPr>
            <a:cxnSpLocks/>
          </p:cNvCxnSpPr>
          <p:nvPr/>
        </p:nvCxnSpPr>
        <p:spPr>
          <a:xfrm flipV="1">
            <a:off x="5780204" y="2788851"/>
            <a:ext cx="0" cy="208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494364-7A99-2DAE-C869-4D5B0D844383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296736" y="2816453"/>
            <a:ext cx="1" cy="180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FDCF1C-143D-E16D-9310-B6FFD4C9DCFF}"/>
              </a:ext>
            </a:extLst>
          </p:cNvPr>
          <p:cNvCxnSpPr>
            <a:cxnSpLocks/>
          </p:cNvCxnSpPr>
          <p:nvPr/>
        </p:nvCxnSpPr>
        <p:spPr>
          <a:xfrm flipV="1">
            <a:off x="7961364" y="4150543"/>
            <a:ext cx="0" cy="208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C869B2-6006-0BCE-B89A-681DEBAC6E4E}"/>
              </a:ext>
            </a:extLst>
          </p:cNvPr>
          <p:cNvCxnSpPr>
            <a:cxnSpLocks/>
          </p:cNvCxnSpPr>
          <p:nvPr/>
        </p:nvCxnSpPr>
        <p:spPr>
          <a:xfrm flipV="1">
            <a:off x="9407907" y="4157437"/>
            <a:ext cx="0" cy="208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AAF0CF-AA6B-BB16-B7C4-2FAE8A65364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614632" y="4162266"/>
            <a:ext cx="0" cy="2023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6A6333-2307-7F89-FE25-0D2E48F6DADA}"/>
              </a:ext>
            </a:extLst>
          </p:cNvPr>
          <p:cNvCxnSpPr>
            <a:cxnSpLocks/>
          </p:cNvCxnSpPr>
          <p:nvPr/>
        </p:nvCxnSpPr>
        <p:spPr>
          <a:xfrm flipV="1">
            <a:off x="2676141" y="2788851"/>
            <a:ext cx="0" cy="208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15BC86-7531-6820-0DE6-9A27B60B00C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690134" y="3170463"/>
            <a:ext cx="80733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3C81BC-F6DD-3A55-15C7-0607A74EA98A}"/>
              </a:ext>
            </a:extLst>
          </p:cNvPr>
          <p:cNvCxnSpPr>
            <a:cxnSpLocks/>
          </p:cNvCxnSpPr>
          <p:nvPr/>
        </p:nvCxnSpPr>
        <p:spPr>
          <a:xfrm flipV="1">
            <a:off x="9669184" y="3163617"/>
            <a:ext cx="80733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CC87E0BF-7A4D-7B34-D457-AD654FA705BD}"/>
              </a:ext>
            </a:extLst>
          </p:cNvPr>
          <p:cNvSpPr/>
          <p:nvPr/>
        </p:nvSpPr>
        <p:spPr>
          <a:xfrm>
            <a:off x="10489329" y="3025333"/>
            <a:ext cx="357351" cy="336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69AA2A-2C73-4541-00C3-DBC17EBE622E}"/>
              </a:ext>
            </a:extLst>
          </p:cNvPr>
          <p:cNvCxnSpPr>
            <a:cxnSpLocks/>
          </p:cNvCxnSpPr>
          <p:nvPr/>
        </p:nvCxnSpPr>
        <p:spPr>
          <a:xfrm flipV="1">
            <a:off x="6944942" y="3193500"/>
            <a:ext cx="80733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AF74FC-09F2-6BCC-38F3-4E6ED50F33CD}"/>
              </a:ext>
            </a:extLst>
          </p:cNvPr>
          <p:cNvCxnSpPr>
            <a:cxnSpLocks/>
          </p:cNvCxnSpPr>
          <p:nvPr/>
        </p:nvCxnSpPr>
        <p:spPr>
          <a:xfrm flipV="1">
            <a:off x="1052181" y="4125881"/>
            <a:ext cx="0" cy="288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4F225A-B65D-427E-D4F3-B9491BEE8834}"/>
              </a:ext>
            </a:extLst>
          </p:cNvPr>
          <p:cNvCxnSpPr>
            <a:cxnSpLocks/>
          </p:cNvCxnSpPr>
          <p:nvPr/>
        </p:nvCxnSpPr>
        <p:spPr>
          <a:xfrm flipV="1">
            <a:off x="2091171" y="4141076"/>
            <a:ext cx="0" cy="288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8C7D36C-7E79-0564-70F4-B619868E8D71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4160952" y="4125881"/>
            <a:ext cx="1" cy="2490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CFE6663-F3BA-E4B9-0E6B-68567089465D}"/>
              </a:ext>
            </a:extLst>
          </p:cNvPr>
          <p:cNvCxnSpPr>
            <a:cxnSpLocks/>
          </p:cNvCxnSpPr>
          <p:nvPr/>
        </p:nvCxnSpPr>
        <p:spPr>
          <a:xfrm flipV="1">
            <a:off x="1023873" y="4141079"/>
            <a:ext cx="3163347" cy="163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9BEF01-8E54-3EA2-4280-C854F9194156}"/>
              </a:ext>
            </a:extLst>
          </p:cNvPr>
          <p:cNvCxnSpPr>
            <a:cxnSpLocks/>
          </p:cNvCxnSpPr>
          <p:nvPr/>
        </p:nvCxnSpPr>
        <p:spPr>
          <a:xfrm flipV="1">
            <a:off x="3291539" y="4542304"/>
            <a:ext cx="80733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419FEA1-982F-FB81-7637-A9B5776295B9}"/>
              </a:ext>
            </a:extLst>
          </p:cNvPr>
          <p:cNvCxnSpPr>
            <a:cxnSpLocks/>
          </p:cNvCxnSpPr>
          <p:nvPr/>
        </p:nvCxnSpPr>
        <p:spPr>
          <a:xfrm flipV="1">
            <a:off x="10099127" y="3163616"/>
            <a:ext cx="0" cy="10045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0DCDA2-3D03-2F75-E745-AD609FE93122}"/>
              </a:ext>
            </a:extLst>
          </p:cNvPr>
          <p:cNvCxnSpPr>
            <a:cxnSpLocks/>
          </p:cNvCxnSpPr>
          <p:nvPr/>
        </p:nvCxnSpPr>
        <p:spPr>
          <a:xfrm flipV="1">
            <a:off x="3670539" y="4542306"/>
            <a:ext cx="0" cy="915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38EA4A-5456-CC35-824F-3C60962CA3FC}"/>
              </a:ext>
            </a:extLst>
          </p:cNvPr>
          <p:cNvCxnSpPr>
            <a:cxnSpLocks/>
          </p:cNvCxnSpPr>
          <p:nvPr/>
        </p:nvCxnSpPr>
        <p:spPr>
          <a:xfrm flipV="1">
            <a:off x="2091171" y="3172238"/>
            <a:ext cx="0" cy="9841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22C5966-CA7B-AA81-DAAE-18B44FD0BC67}"/>
              </a:ext>
            </a:extLst>
          </p:cNvPr>
          <p:cNvCxnSpPr>
            <a:cxnSpLocks/>
          </p:cNvCxnSpPr>
          <p:nvPr/>
        </p:nvCxnSpPr>
        <p:spPr>
          <a:xfrm>
            <a:off x="9406764" y="4168125"/>
            <a:ext cx="12078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1300CD-34CF-0E03-0DBB-864770FBA309}"/>
              </a:ext>
            </a:extLst>
          </p:cNvPr>
          <p:cNvCxnSpPr>
            <a:cxnSpLocks/>
          </p:cNvCxnSpPr>
          <p:nvPr/>
        </p:nvCxnSpPr>
        <p:spPr>
          <a:xfrm>
            <a:off x="6695752" y="4168125"/>
            <a:ext cx="12656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F315CA-064D-BF53-9FE8-337805CB83BE}"/>
              </a:ext>
            </a:extLst>
          </p:cNvPr>
          <p:cNvCxnSpPr>
            <a:cxnSpLocks/>
          </p:cNvCxnSpPr>
          <p:nvPr/>
        </p:nvCxnSpPr>
        <p:spPr>
          <a:xfrm flipV="1">
            <a:off x="7348607" y="3193502"/>
            <a:ext cx="0" cy="955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F9D9C-D47C-8AB7-CA01-271341BA3746}"/>
              </a:ext>
            </a:extLst>
          </p:cNvPr>
          <p:cNvCxnSpPr>
            <a:cxnSpLocks/>
          </p:cNvCxnSpPr>
          <p:nvPr/>
        </p:nvCxnSpPr>
        <p:spPr>
          <a:xfrm>
            <a:off x="6699936" y="4156398"/>
            <a:ext cx="0" cy="195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D209D74-CA6B-EE51-88A7-589B1EB5A69D}"/>
              </a:ext>
            </a:extLst>
          </p:cNvPr>
          <p:cNvCxnSpPr>
            <a:cxnSpLocks/>
          </p:cNvCxnSpPr>
          <p:nvPr/>
        </p:nvCxnSpPr>
        <p:spPr>
          <a:xfrm flipV="1">
            <a:off x="2424054" y="2933659"/>
            <a:ext cx="514025" cy="4726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BA2C915-50B4-2FB9-7A63-53465832DB06}"/>
              </a:ext>
            </a:extLst>
          </p:cNvPr>
          <p:cNvCxnSpPr>
            <a:cxnSpLocks/>
          </p:cNvCxnSpPr>
          <p:nvPr/>
        </p:nvCxnSpPr>
        <p:spPr>
          <a:xfrm flipV="1">
            <a:off x="5065744" y="1637324"/>
            <a:ext cx="514025" cy="4726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A60845-0333-D051-FAED-9605957EF4D0}"/>
              </a:ext>
            </a:extLst>
          </p:cNvPr>
          <p:cNvCxnSpPr>
            <a:cxnSpLocks/>
          </p:cNvCxnSpPr>
          <p:nvPr/>
        </p:nvCxnSpPr>
        <p:spPr>
          <a:xfrm flipV="1">
            <a:off x="6612241" y="1657324"/>
            <a:ext cx="426471" cy="4270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913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075FF9-A50A-4C50-EE66-D9B21410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Familial Adenomatous Polyposis</a:t>
            </a:r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3E52C1FE-E887-B8FD-8362-4E01D9727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91850"/>
            <a:ext cx="2891740" cy="692333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6F99C295-17E3-3EBA-46BB-CFC764053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13589" b="3770"/>
          <a:stretch/>
        </p:blipFill>
        <p:spPr bwMode="auto">
          <a:xfrm>
            <a:off x="335363" y="1304091"/>
            <a:ext cx="7371727" cy="558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D8D47-120E-259D-C034-A254A9E7BDA7}"/>
              </a:ext>
            </a:extLst>
          </p:cNvPr>
          <p:cNvSpPr txBox="1"/>
          <p:nvPr/>
        </p:nvSpPr>
        <p:spPr>
          <a:xfrm>
            <a:off x="7929158" y="3596916"/>
            <a:ext cx="289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Affected sibling:</a:t>
            </a:r>
          </a:p>
          <a:p>
            <a:r>
              <a:rPr lang="en-GB"/>
              <a:t>APC (c.730-494C&gt;G)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29484-F095-15EC-7FC0-6614BA5AAB8F}"/>
              </a:ext>
            </a:extLst>
          </p:cNvPr>
          <p:cNvSpPr txBox="1"/>
          <p:nvPr/>
        </p:nvSpPr>
        <p:spPr>
          <a:xfrm>
            <a:off x="7929158" y="1998300"/>
            <a:ext cx="289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Affected proband: </a:t>
            </a:r>
          </a:p>
          <a:p>
            <a:r>
              <a:rPr lang="en-GB"/>
              <a:t>APC (c.730-494C&gt;G)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1805B-489C-7681-1E69-8FC96C46FC96}"/>
              </a:ext>
            </a:extLst>
          </p:cNvPr>
          <p:cNvSpPr txBox="1"/>
          <p:nvPr/>
        </p:nvSpPr>
        <p:spPr>
          <a:xfrm>
            <a:off x="7929158" y="5241863"/>
            <a:ext cx="289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Unaffected mother</a:t>
            </a:r>
          </a:p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292B9-59DD-51F9-D0C2-27D3E0ABFDD8}"/>
              </a:ext>
            </a:extLst>
          </p:cNvPr>
          <p:cNvSpPr txBox="1"/>
          <p:nvPr/>
        </p:nvSpPr>
        <p:spPr>
          <a:xfrm>
            <a:off x="1088615" y="2650557"/>
            <a:ext cx="5865223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/>
              <a:t>Ambry performed RNA studies: </a:t>
            </a:r>
          </a:p>
          <a:p>
            <a:r>
              <a:rPr lang="en-GB" sz="2400"/>
              <a:t>3 cases, all demonstrating substantial presence of a cryptic exon, r.729_730ins730-541_730-495 (predicted p.R244Mfs*65) not present in any wild-type controls. </a:t>
            </a:r>
          </a:p>
        </p:txBody>
      </p:sp>
    </p:spTree>
    <p:extLst>
      <p:ext uri="{BB962C8B-B14F-4D97-AF65-F5344CB8AC3E}">
        <p14:creationId xmlns:p14="http://schemas.microsoft.com/office/powerpoint/2010/main" val="12837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9C5B-F545-F492-F436-AACCA8DF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Outcome for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190E-CF49-5EC9-ED91-F3C47A70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64237"/>
            <a:ext cx="1124704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End diagnostic odyssey </a:t>
            </a:r>
            <a:endParaRPr lang="en-US"/>
          </a:p>
          <a:p>
            <a:r>
              <a:rPr lang="en-GB" dirty="0"/>
              <a:t>Offer predictive testing</a:t>
            </a:r>
            <a:endParaRPr lang="en-GB" dirty="0">
              <a:cs typeface="Arial"/>
            </a:endParaRPr>
          </a:p>
          <a:p>
            <a:pPr lvl="1"/>
            <a:r>
              <a:rPr lang="en-GB" dirty="0"/>
              <a:t>Prevent unaffected relatives having bowel screening</a:t>
            </a:r>
          </a:p>
          <a:p>
            <a:pPr lvl="1"/>
            <a:r>
              <a:rPr lang="en-GB" dirty="0">
                <a:cs typeface="Arial"/>
              </a:rPr>
              <a:t>Offer prenatal testing options</a:t>
            </a:r>
            <a:endParaRPr lang="en-GB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507BE68A-8588-4368-D8E7-2584ED0B5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91850"/>
            <a:ext cx="2891740" cy="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5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92FD-9F3D-9681-59C6-CE5183E4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419499-D2B6-7357-8C1C-53DB336CF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641422"/>
              </p:ext>
            </p:extLst>
          </p:nvPr>
        </p:nvGraphicFramePr>
        <p:xfrm>
          <a:off x="334963" y="1600200"/>
          <a:ext cx="1124743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859">
                  <a:extLst>
                    <a:ext uri="{9D8B030D-6E8A-4147-A177-3AD203B41FA5}">
                      <a16:colId xmlns:a16="http://schemas.microsoft.com/office/drawing/2014/main" val="1622917987"/>
                    </a:ext>
                  </a:extLst>
                </a:gridCol>
                <a:gridCol w="2811859">
                  <a:extLst>
                    <a:ext uri="{9D8B030D-6E8A-4147-A177-3AD203B41FA5}">
                      <a16:colId xmlns:a16="http://schemas.microsoft.com/office/drawing/2014/main" val="715921122"/>
                    </a:ext>
                  </a:extLst>
                </a:gridCol>
                <a:gridCol w="2811859">
                  <a:extLst>
                    <a:ext uri="{9D8B030D-6E8A-4147-A177-3AD203B41FA5}">
                      <a16:colId xmlns:a16="http://schemas.microsoft.com/office/drawing/2014/main" val="1333338444"/>
                    </a:ext>
                  </a:extLst>
                </a:gridCol>
                <a:gridCol w="2811859">
                  <a:extLst>
                    <a:ext uri="{9D8B030D-6E8A-4147-A177-3AD203B41FA5}">
                      <a16:colId xmlns:a16="http://schemas.microsoft.com/office/drawing/2014/main" val="1947378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Phenotype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Further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50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Syndromic immunodeficiency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RNU4ATAC</a:t>
                      </a:r>
                    </a:p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latin typeface="Calibri"/>
                          <a:ea typeface="+mj-lt"/>
                          <a:cs typeface="Calibri"/>
                        </a:rPr>
                        <a:t>n.13C&gt;T</a:t>
                      </a:r>
                    </a:p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latin typeface="Calibri"/>
                          <a:ea typeface="+mj-lt"/>
                          <a:cs typeface="Calibri"/>
                        </a:rPr>
                        <a:t>n.48G&gt;A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Roifman</a:t>
                      </a:r>
                      <a:r>
                        <a:rPr lang="en-GB" dirty="0"/>
                        <a:t>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429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Developmental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CRELD1</a:t>
                      </a:r>
                    </a:p>
                    <a:p>
                      <a:r>
                        <a:rPr lang="en-GB" dirty="0"/>
                        <a:t>c.461-340A&gt;G</a:t>
                      </a:r>
                    </a:p>
                    <a:p>
                      <a:r>
                        <a:rPr lang="en-GB" dirty="0"/>
                        <a:t>c.575G&gt;A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Jeffries-Lakhani Neurodevelopmental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RNA studies confirm splicing abnormality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02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Developmental and epilepsy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ASAH1</a:t>
                      </a:r>
                    </a:p>
                    <a:p>
                      <a:r>
                        <a:rPr lang="en-GB" dirty="0"/>
                        <a:t>c.239T&gt;C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Farber lipogranulomatosis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Enzyme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87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0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433D-C9FF-E817-BE76-D0AD8D04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B00A-E7E8-67BD-5545-2E0571F5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Proof-Of-Concepts Study</a:t>
            </a:r>
          </a:p>
          <a:p>
            <a:r>
              <a:rPr lang="en-GB" dirty="0"/>
              <a:t>27 trio WGS using ONT long-read </a:t>
            </a:r>
            <a:endParaRPr lang="en-GB" dirty="0">
              <a:cs typeface="Arial"/>
            </a:endParaRPr>
          </a:p>
          <a:p>
            <a:pPr lvl="1"/>
            <a:r>
              <a:rPr lang="en-GB" dirty="0"/>
              <a:t>27 families recruited</a:t>
            </a:r>
          </a:p>
          <a:p>
            <a:pPr lvl="1"/>
            <a:r>
              <a:rPr lang="en-GB" dirty="0"/>
              <a:t>5 results so far…</a:t>
            </a:r>
            <a:endParaRPr lang="en-GB" dirty="0">
              <a:cs typeface="Arial"/>
            </a:endParaRPr>
          </a:p>
          <a:p>
            <a:r>
              <a:rPr lang="en-GB" dirty="0"/>
              <a:t>Demonstrated future potential utility of long read sequencing for diagnosis of rare genetic disorders</a:t>
            </a:r>
            <a:endParaRPr lang="en-GB" dirty="0"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56913354-2F2A-90C2-4C6A-CF7113A11A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65668"/>
            <a:ext cx="2891740" cy="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1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90E7-1835-FC1B-6097-E08E4923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80" y="1769413"/>
            <a:ext cx="11247040" cy="3319174"/>
          </a:xfrm>
        </p:spPr>
        <p:txBody>
          <a:bodyPr/>
          <a:lstStyle/>
          <a:p>
            <a:r>
              <a:rPr lang="en-GB" dirty="0"/>
              <a:t>Introduction to rare disorders and long read sequencing</a:t>
            </a:r>
          </a:p>
          <a:p>
            <a:r>
              <a:rPr lang="en-GB" dirty="0"/>
              <a:t>Project 1: NEEDED</a:t>
            </a:r>
          </a:p>
          <a:p>
            <a:r>
              <a:rPr lang="en-GB" dirty="0"/>
              <a:t>Project 2: Hypotonic infant</a:t>
            </a:r>
          </a:p>
          <a:p>
            <a:r>
              <a:rPr lang="en-GB" dirty="0"/>
              <a:t>Future projects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59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D7F2F-A58E-216A-9AAA-44B5C2E44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928F-F9D1-B574-36FA-85E1E6E9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2: Hypotonic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E6CC7-85D3-10ED-1885-948A1B65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Proof-of-Concepts and feasibility study</a:t>
            </a:r>
            <a:endParaRPr lang="en-GB" sz="3200" dirty="0">
              <a:cs typeface="Arial"/>
            </a:endParaRPr>
          </a:p>
          <a:p>
            <a:r>
              <a:rPr lang="en-GB" sz="3200" dirty="0"/>
              <a:t>To evaluate the potential of Nanopore adaptive sampling in the hypotonic infant cohort</a:t>
            </a:r>
          </a:p>
          <a:p>
            <a:pPr lvl="1"/>
            <a:r>
              <a:rPr lang="en-GB" sz="2400" dirty="0">
                <a:cs typeface="Arial"/>
              </a:rPr>
              <a:t>SMA</a:t>
            </a:r>
          </a:p>
          <a:p>
            <a:pPr lvl="1"/>
            <a:r>
              <a:rPr lang="en-GB" sz="2400" dirty="0">
                <a:cs typeface="Arial"/>
              </a:rPr>
              <a:t>Myotonic dystrophy</a:t>
            </a:r>
          </a:p>
          <a:p>
            <a:pPr lvl="1"/>
            <a:r>
              <a:rPr lang="en-GB" sz="2400" dirty="0">
                <a:cs typeface="Arial"/>
              </a:rPr>
              <a:t>Prader Willi syndrome</a:t>
            </a:r>
          </a:p>
          <a:p>
            <a:pPr lvl="1"/>
            <a:r>
              <a:rPr lang="en-GB" sz="2400" dirty="0">
                <a:cs typeface="Arial"/>
              </a:rPr>
              <a:t>R69 gene panel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3CEB0793-84E5-28D3-4482-95F791C68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65668"/>
            <a:ext cx="2891740" cy="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4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114F-EE77-F90F-C007-408D5002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6C149F-2851-88B0-A9A1-83A93DC05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7" y="1538557"/>
            <a:ext cx="6644137" cy="2947000"/>
          </a:xfrm>
          <a:prstGeom prst="rect">
            <a:avLst/>
          </a:prstGeom>
        </p:spPr>
      </p:pic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8F61A7-873D-18DC-203B-EE4D8808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5554" y="3428895"/>
            <a:ext cx="6672892" cy="29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68E8-8C02-79B6-216F-BE0EE272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MYD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D9F88F-BA0B-4DF6-246E-55EC756BC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84" y="1387131"/>
            <a:ext cx="5278288" cy="2295346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FDEAC8F-C894-15AE-02CC-6F08F5151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05" y="2890389"/>
            <a:ext cx="8311911" cy="3765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369774-5227-C9A1-87DD-B7C58685B17C}"/>
              </a:ext>
            </a:extLst>
          </p:cNvPr>
          <p:cNvSpPr txBox="1"/>
          <p:nvPr/>
        </p:nvSpPr>
        <p:spPr>
          <a:xfrm>
            <a:off x="2219243" y="6135077"/>
            <a:ext cx="27622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dirty="0"/>
              <a:t>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DAF8C-FEDA-5C30-9B7C-AB631832AB48}"/>
              </a:ext>
            </a:extLst>
          </p:cNvPr>
          <p:cNvSpPr txBox="1"/>
          <p:nvPr/>
        </p:nvSpPr>
        <p:spPr>
          <a:xfrm>
            <a:off x="5472396" y="1348154"/>
            <a:ext cx="27622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ve</a:t>
            </a:r>
            <a:r>
              <a:rPr lang="en-US" dirty="0"/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325986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F197-4184-FDCE-83E6-767E1412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C270685-0FB4-FF1C-160D-9199073A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5" y="1352452"/>
            <a:ext cx="6514741" cy="2893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EDF384-6B3C-A555-36FD-B71C2FF3372F}"/>
              </a:ext>
            </a:extLst>
          </p:cNvPr>
          <p:cNvSpPr txBox="1"/>
          <p:nvPr/>
        </p:nvSpPr>
        <p:spPr>
          <a:xfrm>
            <a:off x="6752166" y="1524000"/>
            <a:ext cx="27622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ve</a:t>
            </a:r>
            <a:r>
              <a:rPr lang="en-US" dirty="0"/>
              <a:t>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80981-F86C-9030-5D5F-857D6A825DB0}"/>
              </a:ext>
            </a:extLst>
          </p:cNvPr>
          <p:cNvSpPr txBox="1"/>
          <p:nvPr/>
        </p:nvSpPr>
        <p:spPr>
          <a:xfrm>
            <a:off x="3587935" y="5763846"/>
            <a:ext cx="27622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dirty="0"/>
              <a:t> control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584744-D91F-3609-CD6B-3A14A3912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195" y="3704655"/>
            <a:ext cx="6299081" cy="28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C361-9649-7306-7680-CC0E327E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0333-55EA-0D18-D070-6A70D796E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Improving BI pipeline and analysis pathway</a:t>
            </a:r>
          </a:p>
          <a:p>
            <a:r>
              <a:rPr lang="en-GB" dirty="0"/>
              <a:t>Health economics assessment for viability</a:t>
            </a:r>
          </a:p>
          <a:p>
            <a:r>
              <a:rPr lang="en-GB" dirty="0"/>
              <a:t>Potential for adding additional targets e.g. UPD14q32</a:t>
            </a:r>
          </a:p>
          <a:p>
            <a:r>
              <a:rPr lang="en-GB" dirty="0"/>
              <a:t>Assessing benefit and use of adaptive sampling in other areas of rare disease diagnostics</a:t>
            </a:r>
          </a:p>
        </p:txBody>
      </p:sp>
    </p:spTree>
    <p:extLst>
      <p:ext uri="{BB962C8B-B14F-4D97-AF65-F5344CB8AC3E}">
        <p14:creationId xmlns:p14="http://schemas.microsoft.com/office/powerpoint/2010/main" val="571658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0519-A1B5-0666-105F-6E6EDE54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9713-C9F2-8A98-6D35-74CAFAC1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Prenatal diagnostics</a:t>
            </a:r>
          </a:p>
          <a:p>
            <a:r>
              <a:rPr lang="en-GB" dirty="0"/>
              <a:t>Bioresource long read data analysis</a:t>
            </a:r>
          </a:p>
          <a:p>
            <a:r>
              <a:rPr lang="en-GB" dirty="0"/>
              <a:t>Diagnosis in neurological disorders for repeat expansion disorders</a:t>
            </a:r>
          </a:p>
          <a:p>
            <a:r>
              <a:rPr lang="en-GB" dirty="0"/>
              <a:t>Use in reflex testing for phasing, methylation analysis and elucidating structural variants</a:t>
            </a:r>
          </a:p>
          <a:p>
            <a:r>
              <a:rPr lang="en-GB" dirty="0"/>
              <a:t>Implementing in routine clinical practice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58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D746-D649-23AE-0717-C6E7633F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841E2-19DC-6986-D3A8-A7B2473D3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265547"/>
            <a:ext cx="8513134" cy="4725703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r>
              <a:rPr lang="en-GB" sz="2000" dirty="0"/>
              <a:t>Big thank you to the families involved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Hannah </a:t>
            </a:r>
            <a:r>
              <a:rPr lang="en-GB" sz="2000" dirty="0" err="1"/>
              <a:t>Titheradge</a:t>
            </a:r>
            <a:endParaRPr lang="en-GB" sz="2000" dirty="0"/>
          </a:p>
          <a:p>
            <a:r>
              <a:rPr lang="en-GB" sz="2000" dirty="0"/>
              <a:t>Andrew Beggs</a:t>
            </a:r>
          </a:p>
          <a:p>
            <a:r>
              <a:rPr lang="en-GB" sz="2000" dirty="0">
                <a:cs typeface="Arial"/>
              </a:rPr>
              <a:t>Danielle Morris</a:t>
            </a:r>
          </a:p>
          <a:p>
            <a:r>
              <a:rPr lang="en-GB" sz="2000" dirty="0">
                <a:cs typeface="Arial"/>
              </a:rPr>
              <a:t>Nour </a:t>
            </a:r>
            <a:r>
              <a:rPr lang="en-GB" sz="2000" dirty="0" err="1">
                <a:cs typeface="Arial"/>
              </a:rPr>
              <a:t>Mahfel</a:t>
            </a:r>
            <a:endParaRPr lang="en-GB" sz="2000" dirty="0">
              <a:cs typeface="Arial"/>
            </a:endParaRPr>
          </a:p>
          <a:p>
            <a:r>
              <a:rPr lang="en-GB" sz="2000" dirty="0">
                <a:cs typeface="Arial"/>
              </a:rPr>
              <a:t>Leyla Ahmed-Ali</a:t>
            </a:r>
          </a:p>
          <a:p>
            <a:r>
              <a:rPr lang="en-GB" sz="2000" dirty="0">
                <a:cs typeface="Arial"/>
              </a:rPr>
              <a:t>Nicola Jones</a:t>
            </a:r>
          </a:p>
          <a:p>
            <a:r>
              <a:rPr lang="en-GB" sz="2000" dirty="0"/>
              <a:t>Jessica Woodley</a:t>
            </a:r>
            <a:endParaRPr lang="en-GB" sz="2000" dirty="0">
              <a:cs typeface="Arial"/>
            </a:endParaRPr>
          </a:p>
          <a:p>
            <a:r>
              <a:rPr lang="en-GB" sz="2000" dirty="0"/>
              <a:t>Joanne Stockton</a:t>
            </a:r>
            <a:endParaRPr lang="en-GB" sz="2000" dirty="0">
              <a:cs typeface="Arial"/>
            </a:endParaRPr>
          </a:p>
          <a:p>
            <a:r>
              <a:rPr lang="en-GB" sz="2000" dirty="0"/>
              <a:t>Luke Ames</a:t>
            </a:r>
            <a:endParaRPr lang="en-GB" sz="2000" dirty="0">
              <a:cs typeface="Arial"/>
            </a:endParaRPr>
          </a:p>
          <a:p>
            <a:r>
              <a:rPr lang="en-GB" sz="2000" dirty="0"/>
              <a:t>Emma Douglas</a:t>
            </a:r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r>
              <a:rPr lang="en-GB" sz="2000" dirty="0"/>
              <a:t>Madhura Chandrashekara</a:t>
            </a:r>
            <a:endParaRPr lang="en-GB" sz="2000" dirty="0">
              <a:cs typeface="Arial"/>
            </a:endParaRPr>
          </a:p>
          <a:p>
            <a:r>
              <a:rPr lang="en-GB" sz="2000" dirty="0"/>
              <a:t>Jon Hoffman</a:t>
            </a:r>
            <a:endParaRPr lang="en-GB" sz="2000" dirty="0">
              <a:cs typeface="Arial"/>
            </a:endParaRPr>
          </a:p>
          <a:p>
            <a:r>
              <a:rPr lang="en-GB" sz="2000" dirty="0">
                <a:cs typeface="Arial"/>
              </a:rPr>
              <a:t>Jamie Ellingford</a:t>
            </a:r>
          </a:p>
          <a:p>
            <a:r>
              <a:rPr lang="en-GB" sz="2000" dirty="0"/>
              <a:t>Genetic Alliance</a:t>
            </a:r>
            <a:endParaRPr lang="en-GB" sz="2000" dirty="0">
              <a:cs typeface="Arial"/>
            </a:endParaRPr>
          </a:p>
          <a:p>
            <a:r>
              <a:rPr lang="en-GB" sz="2000" dirty="0">
                <a:cs typeface="Arial"/>
              </a:rPr>
              <a:t>Clinical Genetics Unit, BWH</a:t>
            </a:r>
            <a:endParaRPr lang="en-GB" sz="2000" dirty="0"/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D965337B-17E2-81F2-08AD-7C4AF91F1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224311" y="6174204"/>
            <a:ext cx="2891740" cy="692333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DC791137-ED7A-B1D2-65E1-CB4AA0477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98" y="2287564"/>
            <a:ext cx="1473276" cy="723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221A7-FD2A-C279-D299-CA6D91F4A7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" b="1224"/>
          <a:stretch/>
        </p:blipFill>
        <p:spPr>
          <a:xfrm>
            <a:off x="9017234" y="1440716"/>
            <a:ext cx="2891740" cy="344917"/>
          </a:xfrm>
          <a:prstGeom prst="rect">
            <a:avLst/>
          </a:prstGeom>
        </p:spPr>
      </p:pic>
      <p:pic>
        <p:nvPicPr>
          <p:cNvPr id="12" name="Picture 11" descr="A black letters on a blue background&#10;&#10;Description automatically generated">
            <a:extLst>
              <a:ext uri="{FF2B5EF4-FFF2-40B4-BE49-F238E27FC236}">
                <a16:creationId xmlns:a16="http://schemas.microsoft.com/office/drawing/2014/main" id="{5084C7EF-04F5-BA31-EBE9-BF00F29BE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39" y="1796922"/>
            <a:ext cx="2590933" cy="317516"/>
          </a:xfrm>
          <a:prstGeom prst="rect">
            <a:avLst/>
          </a:prstGeom>
        </p:spPr>
      </p:pic>
      <p:pic>
        <p:nvPicPr>
          <p:cNvPr id="7" name="Picture 6" descr="A logo with black letters&#10;&#10;Description automatically generated">
            <a:extLst>
              <a:ext uri="{FF2B5EF4-FFF2-40B4-BE49-F238E27FC236}">
                <a16:creationId xmlns:a16="http://schemas.microsoft.com/office/drawing/2014/main" id="{9D18AB01-0D05-6C02-3E42-19F8B7B8A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5813" y="3011543"/>
            <a:ext cx="12954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A134E-57FC-13E6-CF04-0F1C0199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Rare Disorders</a:t>
            </a:r>
            <a:endParaRPr lang="en-GB"/>
          </a:p>
        </p:txBody>
      </p:sp>
      <p:pic>
        <p:nvPicPr>
          <p:cNvPr id="7" name="Content Placeholder 6" descr="A pink squares with black text and symbols&#10;&#10;Description automatically generated">
            <a:extLst>
              <a:ext uri="{FF2B5EF4-FFF2-40B4-BE49-F238E27FC236}">
                <a16:creationId xmlns:a16="http://schemas.microsoft.com/office/drawing/2014/main" id="{37693F70-944B-C88F-3E81-87A80E87F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0" y="1367629"/>
            <a:ext cx="11643520" cy="54903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EE6E9B-EFAF-8B5B-3930-B0142E80142B}"/>
              </a:ext>
            </a:extLst>
          </p:cNvPr>
          <p:cNvSpPr txBox="1"/>
          <p:nvPr/>
        </p:nvSpPr>
        <p:spPr>
          <a:xfrm>
            <a:off x="274244" y="6488669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Congenica.com</a:t>
            </a:r>
          </a:p>
        </p:txBody>
      </p:sp>
    </p:spTree>
    <p:extLst>
      <p:ext uri="{BB962C8B-B14F-4D97-AF65-F5344CB8AC3E}">
        <p14:creationId xmlns:p14="http://schemas.microsoft.com/office/powerpoint/2010/main" val="218342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3E78-A4EA-0E30-C628-C4F89068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8817784" cy="1545018"/>
          </a:xfrm>
        </p:spPr>
        <p:txBody>
          <a:bodyPr>
            <a:normAutofit/>
          </a:bodyPr>
          <a:lstStyle/>
          <a:p>
            <a:r>
              <a:rPr lang="en-GB" dirty="0"/>
              <a:t>Current NHS testing strategy in rare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BE08-78F7-00FE-0AC1-22B8A771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19656"/>
            <a:ext cx="11247040" cy="4306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Single gene testing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Panel testing using exomes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Methylation analysis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Short read Whole Genome Sequencing (WGS)</a:t>
            </a: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Arial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rial"/>
              </a:rPr>
              <a:t>Preferably trio approach</a:t>
            </a: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7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275-B620-5F4E-F7EE-AF8797BAD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71F5-67FA-5B4E-07F8-40FAD5AB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46622"/>
            <a:ext cx="8817784" cy="1545018"/>
          </a:xfrm>
        </p:spPr>
        <p:txBody>
          <a:bodyPr>
            <a:normAutofit/>
          </a:bodyPr>
          <a:lstStyle/>
          <a:p>
            <a:r>
              <a:rPr lang="en-GB" dirty="0"/>
              <a:t>Why long read sequencing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C682-9355-40ED-75DF-DAE2E53CE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444" t="9944" r="8834" b="8782"/>
          <a:stretch>
            <a:fillRect/>
          </a:stretch>
        </p:blipFill>
        <p:spPr>
          <a:xfrm>
            <a:off x="3272766" y="1516578"/>
            <a:ext cx="5372227" cy="239232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1177F5-AFEE-F023-78B3-A5E5372F65CD}"/>
              </a:ext>
            </a:extLst>
          </p:cNvPr>
          <p:cNvSpPr txBox="1">
            <a:spLocks/>
          </p:cNvSpPr>
          <p:nvPr/>
        </p:nvSpPr>
        <p:spPr>
          <a:xfrm>
            <a:off x="335360" y="1691640"/>
            <a:ext cx="11247040" cy="4434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EA38C4-E242-5B72-AA14-F1346A6D5B12}"/>
              </a:ext>
            </a:extLst>
          </p:cNvPr>
          <p:cNvSpPr txBox="1">
            <a:spLocks/>
          </p:cNvSpPr>
          <p:nvPr/>
        </p:nvSpPr>
        <p:spPr>
          <a:xfrm>
            <a:off x="487760" y="4083966"/>
            <a:ext cx="11247040" cy="21946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Long read sequencing reduces the need for reconstruction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Reduces errors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Reduces ‘dark’ areas of the genome</a:t>
            </a:r>
          </a:p>
        </p:txBody>
      </p:sp>
    </p:spTree>
    <p:extLst>
      <p:ext uri="{BB962C8B-B14F-4D97-AF65-F5344CB8AC3E}">
        <p14:creationId xmlns:p14="http://schemas.microsoft.com/office/powerpoint/2010/main" val="269211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91" y="221243"/>
            <a:ext cx="8939284" cy="1104556"/>
          </a:xfrm>
        </p:spPr>
        <p:txBody>
          <a:bodyPr>
            <a:normAutofit fontScale="90000"/>
          </a:bodyPr>
          <a:lstStyle/>
          <a:p>
            <a:r>
              <a:rPr lang="en-GB" dirty="0"/>
              <a:t>Potential utility of long read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14" y="1487144"/>
            <a:ext cx="8939284" cy="52213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400"/>
              </a:spcBef>
            </a:pPr>
            <a:r>
              <a:rPr lang="en-GB" sz="2400" b="1" dirty="0"/>
              <a:t>More Complete</a:t>
            </a:r>
            <a:r>
              <a:rPr lang="en-GB" sz="2400" dirty="0"/>
              <a:t> coverage</a:t>
            </a:r>
          </a:p>
          <a:p>
            <a:pPr lvl="1">
              <a:spcBef>
                <a:spcPts val="1400"/>
              </a:spcBef>
            </a:pPr>
            <a:r>
              <a:rPr lang="en-GB" sz="2000" dirty="0">
                <a:cs typeface="Arial"/>
              </a:rPr>
              <a:t>Pseudogene, GC rich, ‘dark’ regions</a:t>
            </a:r>
          </a:p>
          <a:p>
            <a:pPr fontAlgn="base">
              <a:spcBef>
                <a:spcPts val="1400"/>
              </a:spcBef>
            </a:pPr>
            <a:r>
              <a:rPr lang="en-GB" sz="2400" dirty="0"/>
              <a:t>Decipher </a:t>
            </a:r>
            <a:r>
              <a:rPr lang="en-GB" sz="2400" b="1" dirty="0"/>
              <a:t>complex chromosomal rearrangements </a:t>
            </a:r>
            <a:endParaRPr lang="en-GB" sz="2400" b="1" dirty="0">
              <a:cs typeface="Arial"/>
            </a:endParaRPr>
          </a:p>
          <a:p>
            <a:pPr fontAlgn="base">
              <a:spcBef>
                <a:spcPts val="1400"/>
              </a:spcBef>
            </a:pPr>
            <a:r>
              <a:rPr lang="en-GB" sz="2400" dirty="0"/>
              <a:t>Detect and size</a:t>
            </a:r>
            <a:r>
              <a:rPr lang="en-GB" sz="2400" b="1" dirty="0"/>
              <a:t> expansion repeat </a:t>
            </a:r>
            <a:r>
              <a:rPr lang="en-GB" sz="2400" dirty="0"/>
              <a:t>disorders</a:t>
            </a:r>
            <a:endParaRPr lang="en-GB" sz="2400" dirty="0">
              <a:cs typeface="Arial"/>
            </a:endParaRPr>
          </a:p>
          <a:p>
            <a:pPr>
              <a:spcBef>
                <a:spcPts val="1400"/>
              </a:spcBef>
            </a:pPr>
            <a:r>
              <a:rPr lang="en-GB" sz="2400" b="1" dirty="0"/>
              <a:t>Epigenomic markers </a:t>
            </a:r>
            <a:r>
              <a:rPr lang="en-GB" sz="2400" dirty="0"/>
              <a:t>including methylation status</a:t>
            </a:r>
            <a:endParaRPr lang="en-GB" sz="2400" dirty="0">
              <a:cs typeface="Arial"/>
            </a:endParaRPr>
          </a:p>
          <a:p>
            <a:pPr>
              <a:spcBef>
                <a:spcPts val="1400"/>
              </a:spcBef>
            </a:pPr>
            <a:r>
              <a:rPr lang="en-GB" sz="2400" dirty="0"/>
              <a:t>Potential for </a:t>
            </a:r>
            <a:r>
              <a:rPr lang="en-GB" sz="2400" b="1" dirty="0"/>
              <a:t>rapid turnaround </a:t>
            </a:r>
            <a:r>
              <a:rPr lang="en-GB" sz="2400" dirty="0"/>
              <a:t>(real time)</a:t>
            </a:r>
          </a:p>
          <a:p>
            <a:pPr>
              <a:spcBef>
                <a:spcPts val="1400"/>
              </a:spcBef>
            </a:pPr>
            <a:r>
              <a:rPr lang="en-GB" sz="2400" dirty="0">
                <a:cs typeface="Arial"/>
              </a:rPr>
              <a:t>Provide </a:t>
            </a:r>
            <a:r>
              <a:rPr lang="en-GB" sz="2400" b="1" dirty="0">
                <a:cs typeface="Arial"/>
              </a:rPr>
              <a:t>phasing</a:t>
            </a:r>
            <a:r>
              <a:rPr lang="en-GB" sz="2400" dirty="0">
                <a:cs typeface="Arial"/>
              </a:rPr>
              <a:t> information from singleton testing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12" y="1264297"/>
            <a:ext cx="2839497" cy="19183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10" y="4474869"/>
            <a:ext cx="2908055" cy="77833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10" y="5403436"/>
            <a:ext cx="2839500" cy="132259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10" y="3353923"/>
            <a:ext cx="2839497" cy="11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7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C00A-6A22-52B2-7937-D567F26B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1: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C4B5-4C5B-8071-412D-1A59D499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Proof-of-Concepts study</a:t>
            </a:r>
            <a:endParaRPr lang="en-GB" sz="3200" dirty="0">
              <a:cs typeface="Arial"/>
            </a:endParaRPr>
          </a:p>
          <a:p>
            <a:r>
              <a:rPr lang="en-GB" sz="3200" dirty="0"/>
              <a:t>To evaluate the future diagnostic potential of Nanopore Whole Genome Sequencing (WGS) in:</a:t>
            </a:r>
            <a:endParaRPr lang="en-GB" sz="3200" dirty="0">
              <a:cs typeface="Arial"/>
            </a:endParaRPr>
          </a:p>
          <a:p>
            <a:pPr lvl="1"/>
            <a:r>
              <a:rPr lang="en-GB" sz="2800" dirty="0"/>
              <a:t>individuals </a:t>
            </a:r>
            <a:r>
              <a:rPr lang="en-GB" sz="2800" b="1" dirty="0"/>
              <a:t>highly likely</a:t>
            </a:r>
            <a:r>
              <a:rPr lang="en-GB" sz="2800" dirty="0"/>
              <a:t> to have a </a:t>
            </a:r>
            <a:r>
              <a:rPr lang="en-GB" sz="2800" b="1" dirty="0"/>
              <a:t>rare monogenic </a:t>
            </a:r>
            <a:r>
              <a:rPr lang="en-GB" sz="2800" dirty="0"/>
              <a:t>disorders </a:t>
            </a:r>
            <a:endParaRPr lang="en-GB" sz="2800" dirty="0">
              <a:cs typeface="Arial"/>
            </a:endParaRPr>
          </a:p>
          <a:p>
            <a:pPr lvl="1"/>
            <a:r>
              <a:rPr lang="en-GB" sz="2800" dirty="0"/>
              <a:t>With </a:t>
            </a:r>
            <a:r>
              <a:rPr lang="en-GB" sz="2800" b="1" dirty="0"/>
              <a:t>no known </a:t>
            </a:r>
            <a:r>
              <a:rPr lang="en-GB" sz="2800" dirty="0"/>
              <a:t>molecular aetiology</a:t>
            </a:r>
            <a:endParaRPr lang="en-GB" sz="2800" dirty="0">
              <a:cs typeface="Arial"/>
            </a:endParaRPr>
          </a:p>
          <a:p>
            <a:pPr lvl="1"/>
            <a:r>
              <a:rPr lang="en-GB" sz="2800" dirty="0"/>
              <a:t>who have already undergone </a:t>
            </a:r>
            <a:r>
              <a:rPr lang="en-GB" sz="2800" b="1" dirty="0"/>
              <a:t>short-read WGS or other standard of care testing</a:t>
            </a:r>
            <a:endParaRPr lang="en-GB" sz="2800" b="1" dirty="0"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725C115C-5C06-A160-C41E-3D805F44A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65668"/>
            <a:ext cx="2891740" cy="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8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7A5D-7A78-0076-B68D-7DABAA6E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C4A7CB-B0EA-10D9-B3A3-92B8821C1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4336" y="5711094"/>
            <a:ext cx="1735987" cy="1149660"/>
          </a:xfr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82CE63F-E230-ECF8-A99D-010B1093E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088641"/>
              </p:ext>
            </p:extLst>
          </p:nvPr>
        </p:nvGraphicFramePr>
        <p:xfrm>
          <a:off x="531400" y="677779"/>
          <a:ext cx="11129209" cy="550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0" descr="A close-up of a sign&#10;&#10;Description automatically generated">
            <a:extLst>
              <a:ext uri="{FF2B5EF4-FFF2-40B4-BE49-F238E27FC236}">
                <a16:creationId xmlns:a16="http://schemas.microsoft.com/office/drawing/2014/main" id="{D4E7485A-0CF1-B335-927E-FE1E39FCDC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1995"/>
          <a:stretch/>
        </p:blipFill>
        <p:spPr>
          <a:xfrm>
            <a:off x="9300263" y="6165668"/>
            <a:ext cx="2891740" cy="692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235C9B-7023-B920-94F6-D0279F195D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1547" y="6180219"/>
            <a:ext cx="2202789" cy="6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B427-0C02-0F31-07AE-CEC890D7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Improved </a:t>
            </a:r>
            <a:r>
              <a:rPr lang="en-US" dirty="0" err="1">
                <a:cs typeface="Arial"/>
              </a:rPr>
              <a:t>mappability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D2D7-5A8E-3FD2-F712-BD6C257C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00204"/>
            <a:ext cx="11357208" cy="11382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Arial"/>
              </a:rPr>
              <a:t>Comparison with SR WGS data has shown improved </a:t>
            </a:r>
            <a:r>
              <a:rPr lang="en-US" sz="2800" dirty="0" err="1">
                <a:cs typeface="Arial"/>
              </a:rPr>
              <a:t>mappability</a:t>
            </a:r>
            <a:r>
              <a:rPr lang="en-US" sz="2800" dirty="0">
                <a:cs typeface="Arial"/>
              </a:rPr>
              <a:t> reducing the number of false CNV calls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8DE8624-1650-8C7A-FB3A-1DE39FDB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9" y="2510931"/>
            <a:ext cx="8225927" cy="287356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3D9CAD0-74F5-C59C-6314-7A8BAB5D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92" y="3264636"/>
            <a:ext cx="8501349" cy="3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WC PowerPoint template for screen RGB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2E82476CF91489C1EA7E2A8FC81DB" ma:contentTypeVersion="19" ma:contentTypeDescription="Create a new document." ma:contentTypeScope="" ma:versionID="76d83c297a80068a32b58550d69bc324">
  <xsd:schema xmlns:xsd="http://www.w3.org/2001/XMLSchema" xmlns:xs="http://www.w3.org/2001/XMLSchema" xmlns:p="http://schemas.microsoft.com/office/2006/metadata/properties" xmlns:ns1="http://schemas.microsoft.com/sharepoint/v3" xmlns:ns3="23dcfca2-ab6b-4311-a172-329c5f7d0449" xmlns:ns4="587f8c9c-8cbd-4ff4-9333-8af10c2f7b23" targetNamespace="http://schemas.microsoft.com/office/2006/metadata/properties" ma:root="true" ma:fieldsID="52b5d67df057f0c95e6d4b82e6d43c73" ns1:_="" ns3:_="" ns4:_="">
    <xsd:import namespace="http://schemas.microsoft.com/sharepoint/v3"/>
    <xsd:import namespace="23dcfca2-ab6b-4311-a172-329c5f7d0449"/>
    <xsd:import namespace="587f8c9c-8cbd-4ff4-9333-8af10c2f7b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cfca2-ab6b-4311-a172-329c5f7d0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f8c9c-8cbd-4ff4-9333-8af10c2f7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23dcfca2-ab6b-4311-a172-329c5f7d04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F66248-D67B-4883-A2D3-36BDC2FA6F45}">
  <ds:schemaRefs>
    <ds:schemaRef ds:uri="23dcfca2-ab6b-4311-a172-329c5f7d0449"/>
    <ds:schemaRef ds:uri="587f8c9c-8cbd-4ff4-9333-8af10c2f7b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843EB1-714C-40D7-B5C2-EB04AF17F8C2}">
  <ds:schemaRefs>
    <ds:schemaRef ds:uri="23dcfca2-ab6b-4311-a172-329c5f7d0449"/>
    <ds:schemaRef ds:uri="587f8c9c-8cbd-4ff4-9333-8af10c2f7b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D3569E-1E29-4A92-9223-70105A68238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833</Words>
  <Application>Microsoft Office PowerPoint</Application>
  <PresentationFormat>Widescreen</PresentationFormat>
  <Paragraphs>196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Aptos</vt:lpstr>
      <vt:lpstr>BWC PowerPoint template for screen RGB</vt:lpstr>
      <vt:lpstr>  Implementing long read sequencing in rare disease diagnostics   </vt:lpstr>
      <vt:lpstr>PowerPoint Presentation</vt:lpstr>
      <vt:lpstr>Rare Disorders</vt:lpstr>
      <vt:lpstr>Current NHS testing strategy in rare disease</vt:lpstr>
      <vt:lpstr>Why long read sequencing</vt:lpstr>
      <vt:lpstr>Potential utility of long read sequencing</vt:lpstr>
      <vt:lpstr>Project 1: NEEDED</vt:lpstr>
      <vt:lpstr>Analysis</vt:lpstr>
      <vt:lpstr>Improved mappability</vt:lpstr>
      <vt:lpstr>27 families recruited</vt:lpstr>
      <vt:lpstr>First result</vt:lpstr>
      <vt:lpstr>de novo inframe del p.Glu371del in SMARCB1 ENST00000344921.10:c.1111_1113del </vt:lpstr>
      <vt:lpstr>100,000 genomes project</vt:lpstr>
      <vt:lpstr>Outcome for family</vt:lpstr>
      <vt:lpstr>Second Result</vt:lpstr>
      <vt:lpstr>Familial Adenomatous Polyposis</vt:lpstr>
      <vt:lpstr>Outcome for family</vt:lpstr>
      <vt:lpstr>Further results</vt:lpstr>
      <vt:lpstr>Summary</vt:lpstr>
      <vt:lpstr>Project 2: Hypotonic screen</vt:lpstr>
      <vt:lpstr>SMA</vt:lpstr>
      <vt:lpstr>MYD</vt:lpstr>
      <vt:lpstr>PWS</vt:lpstr>
      <vt:lpstr>Next steps</vt:lpstr>
      <vt:lpstr>Further projects</vt:lpstr>
      <vt:lpstr>Acknowledgements</vt:lpstr>
    </vt:vector>
  </TitlesOfParts>
  <Company>Birmingham Womens and Childrens Hospital NHS 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NEEDED</dc:title>
  <dc:creator>TITHERADGE, Hannah (BIRMINGHAM WOMEN'S AND CHILDREN'S NHS FOUNDATION TRUST)</dc:creator>
  <cp:lastModifiedBy>HARTLES-SPENCER, Lorraine (BIRMINGHAM WOMEN'S AND CHILDREN'S NHS FOUNDATION TRUST)</cp:lastModifiedBy>
  <cp:revision>60</cp:revision>
  <dcterms:created xsi:type="dcterms:W3CDTF">2024-04-10T14:13:49Z</dcterms:created>
  <dcterms:modified xsi:type="dcterms:W3CDTF">2026-04-23T09:58:31Z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0x0101008652E82476CF91489C1EA7E2A8FC81DB</vt:lpwstr>
  </property>
</Properties>
</file>